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5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6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7.xml" ContentType="application/vnd.openxmlformats-officedocument.drawingml.chartshape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814" r:id="rId1"/>
    <p:sldMasterId id="2147484862" r:id="rId2"/>
    <p:sldMasterId id="2147484874" r:id="rId3"/>
    <p:sldMasterId id="2147484903" r:id="rId4"/>
  </p:sldMasterIdLst>
  <p:notesMasterIdLst>
    <p:notesMasterId r:id="rId24"/>
  </p:notesMasterIdLst>
  <p:handoutMasterIdLst>
    <p:handoutMasterId r:id="rId25"/>
  </p:handoutMasterIdLst>
  <p:sldIdLst>
    <p:sldId id="495" r:id="rId5"/>
    <p:sldId id="504" r:id="rId6"/>
    <p:sldId id="547" r:id="rId7"/>
    <p:sldId id="556" r:id="rId8"/>
    <p:sldId id="563" r:id="rId9"/>
    <p:sldId id="564" r:id="rId10"/>
    <p:sldId id="558" r:id="rId11"/>
    <p:sldId id="548" r:id="rId12"/>
    <p:sldId id="522" r:id="rId13"/>
    <p:sldId id="519" r:id="rId14"/>
    <p:sldId id="512" r:id="rId15"/>
    <p:sldId id="551" r:id="rId16"/>
    <p:sldId id="552" r:id="rId17"/>
    <p:sldId id="559" r:id="rId18"/>
    <p:sldId id="560" r:id="rId19"/>
    <p:sldId id="553" r:id="rId20"/>
    <p:sldId id="332" r:id="rId21"/>
    <p:sldId id="562" r:id="rId22"/>
    <p:sldId id="540" r:id="rId23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Karvin kolmannen luokan oppimistulosarvioinnin keskeiset tulokset vuonna 2020" id="{88773DE5-EFD8-4670-ABB7-44DB6A107BB9}">
          <p14:sldIdLst>
            <p14:sldId id="495"/>
            <p14:sldId id="504"/>
            <p14:sldId id="547"/>
            <p14:sldId id="556"/>
            <p14:sldId id="563"/>
            <p14:sldId id="564"/>
            <p14:sldId id="558"/>
            <p14:sldId id="548"/>
            <p14:sldId id="522"/>
            <p14:sldId id="519"/>
            <p14:sldId id="512"/>
            <p14:sldId id="551"/>
            <p14:sldId id="552"/>
            <p14:sldId id="559"/>
            <p14:sldId id="560"/>
            <p14:sldId id="553"/>
            <p14:sldId id="332"/>
            <p14:sldId id="562"/>
            <p14:sldId id="54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455" userDrawn="1">
          <p15:clr>
            <a:srgbClr val="A4A3A4"/>
          </p15:clr>
        </p15:guide>
        <p15:guide id="3" pos="72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98A2"/>
    <a:srgbClr val="4EA669"/>
    <a:srgbClr val="D97F12"/>
    <a:srgbClr val="F7A047"/>
    <a:srgbClr val="897C80"/>
    <a:srgbClr val="7DCEA0"/>
    <a:srgbClr val="1595D3"/>
    <a:srgbClr val="0B7DB1"/>
    <a:srgbClr val="1598D7"/>
    <a:srgbClr val="9A91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Vaalea tyyli 3 - Korostus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Vaalea tyyli 1 - Korostu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Vaalea tyyli 2 - Korostus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23" autoAdjust="0"/>
    <p:restoredTop sz="89894" autoAdjust="0"/>
  </p:normalViewPr>
  <p:slideViewPr>
    <p:cSldViewPr snapToGrid="0" snapToObjects="1">
      <p:cViewPr varScale="1">
        <p:scale>
          <a:sx n="102" d="100"/>
          <a:sy n="102" d="100"/>
        </p:scale>
        <p:origin x="294" y="114"/>
      </p:cViewPr>
      <p:guideLst>
        <p:guide orient="horz"/>
        <p:guide pos="455"/>
        <p:guide pos="72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9" d="100"/>
        <a:sy n="89" d="100"/>
      </p:scale>
      <p:origin x="0" y="0"/>
    </p:cViewPr>
  </p:sorterViewPr>
  <p:notesViewPr>
    <p:cSldViewPr snapToGrid="0" snapToObjects="1">
      <p:cViewPr varScale="1">
        <p:scale>
          <a:sx n="51" d="100"/>
          <a:sy n="51" d="100"/>
        </p:scale>
        <p:origin x="2692" y="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valtion.fi\Yhteiset%20tiedostot\Karvi\Tilastollinen%20k&#228;sittely\arvioinnit%202018\Pitkitt&#228;isarviointi\3.%20lk\Raportti\Karvi_Kuviot_raporttiin_191222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valtion.fi\Yhteiset%20tiedostot\Karvi\Tilastollinen%20k&#228;sittely\arvioinnit%202018\Pitkitt&#228;isarviointi\3.%20lk\Raportti\Karvi_Kuviot_raporttiin_191222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valtion.fi\Yhteiset%20tiedostot\Karvi\Tilastollinen%20k&#228;sittely\arvioinnit%202018\Pitkitt&#228;isarviointi\3.%20lk\Raportti\Karvi_Kuviot_raporttiin_191222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valtion.fi\Yhteiset%20tiedostot\Karvi\Tilastollinen%20k&#228;sittely\arvioinnit%202018\Pitkitt&#228;isarviointi\3.%20lk\Raportti\Rapport%20f&#246;r%20&#229;rskurs%203%20BILDER\Bilder%20till%20L&#228;get-boken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valtion.fi\Yhteiset%20tiedostot\Karvi\Tilastollinen%20k&#228;sittely\arvioinnit%202018\Pitkitt&#228;isarviointi\3.%20lk\Raportti\Karvi_Kuviot_raporttiin_191222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valtion.fi\Yhteiset%20tiedostot\Karvi\Tilastollinen%20k&#228;sittely\arvioinnit%202018\Pitkitt&#228;isarviointi\3.%20lk\Raportti\Karvi_Kuviot_raporttiin_191222.xlsx" TargetMode="Externa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valtion.fi\Yhteiset%20tiedostot\Karvi\Tilastollinen%20k&#228;sittely\arvioinnit%202018\Pitkitt&#228;isarviointi\3.%20lk\Raportti\Karvi_Kuviot_raporttiin_191222.xlsx" TargetMode="Externa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602537182852142"/>
          <c:y val="5.0925925925925923E-2"/>
          <c:w val="0.83341907261592296"/>
          <c:h val="0.6876146201794212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D93D2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'Orig. ja korjatun vertailua'!$K$8:$K$20</c:f>
              <c:strCache>
                <c:ptCount val="13"/>
                <c:pt idx="0">
                  <c:v>&lt; 250</c:v>
                </c:pt>
                <c:pt idx="1">
                  <c:v>250–300</c:v>
                </c:pt>
                <c:pt idx="2">
                  <c:v>300–350</c:v>
                </c:pt>
                <c:pt idx="3">
                  <c:v>350–400</c:v>
                </c:pt>
                <c:pt idx="4">
                  <c:v>400–450</c:v>
                </c:pt>
                <c:pt idx="5">
                  <c:v>450–500</c:v>
                </c:pt>
                <c:pt idx="6">
                  <c:v>500–550</c:v>
                </c:pt>
                <c:pt idx="7">
                  <c:v>550–600</c:v>
                </c:pt>
                <c:pt idx="8">
                  <c:v>600–650</c:v>
                </c:pt>
                <c:pt idx="9">
                  <c:v>650–700</c:v>
                </c:pt>
                <c:pt idx="10">
                  <c:v>700–750</c:v>
                </c:pt>
                <c:pt idx="11">
                  <c:v>750–800</c:v>
                </c:pt>
                <c:pt idx="12">
                  <c:v>800–850</c:v>
                </c:pt>
              </c:strCache>
            </c:strRef>
          </c:cat>
          <c:val>
            <c:numRef>
              <c:f>'Orig. ja korjatun vertailua'!$M$8:$M$20</c:f>
              <c:numCache>
                <c:formatCode>General</c:formatCode>
                <c:ptCount val="13"/>
                <c:pt idx="0">
                  <c:v>0.1</c:v>
                </c:pt>
                <c:pt idx="1">
                  <c:v>0.8</c:v>
                </c:pt>
                <c:pt idx="2">
                  <c:v>3.5</c:v>
                </c:pt>
                <c:pt idx="3">
                  <c:v>9.6</c:v>
                </c:pt>
                <c:pt idx="4">
                  <c:v>14.3</c:v>
                </c:pt>
                <c:pt idx="5">
                  <c:v>17.600000000000001</c:v>
                </c:pt>
                <c:pt idx="6">
                  <c:v>19.3</c:v>
                </c:pt>
                <c:pt idx="7">
                  <c:v>15.5</c:v>
                </c:pt>
                <c:pt idx="8">
                  <c:v>10.7</c:v>
                </c:pt>
                <c:pt idx="9">
                  <c:v>4.9000000000000004</c:v>
                </c:pt>
                <c:pt idx="10">
                  <c:v>1.1000000000000001</c:v>
                </c:pt>
                <c:pt idx="11">
                  <c:v>0.2</c:v>
                </c:pt>
                <c:pt idx="1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5F-4B8A-9B0A-732C0F2311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-27"/>
        <c:axId val="835289264"/>
        <c:axId val="835292872"/>
      </c:barChart>
      <c:catAx>
        <c:axId val="835289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835292872"/>
        <c:crosses val="autoZero"/>
        <c:auto val="1"/>
        <c:lblAlgn val="ctr"/>
        <c:lblOffset val="100"/>
        <c:noMultiLvlLbl val="0"/>
      </c:catAx>
      <c:valAx>
        <c:axId val="835292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fi-FI"/>
          </a:p>
        </c:txPr>
        <c:crossAx val="835289264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741154915960382"/>
          <c:y val="4.9758314838642223E-2"/>
          <c:w val="0.84210001385838029"/>
          <c:h val="0.65694061420038985"/>
        </c:manualLayout>
      </c:layout>
      <c:lineChart>
        <c:grouping val="standard"/>
        <c:varyColors val="0"/>
        <c:ser>
          <c:idx val="0"/>
          <c:order val="0"/>
          <c:tx>
            <c:strRef>
              <c:f>'Uudet jakaumat (KORJ)'!$H$86</c:f>
              <c:strCache>
                <c:ptCount val="1"/>
                <c:pt idx="0">
                  <c:v>tyttö</c:v>
                </c:pt>
              </c:strCache>
            </c:strRef>
          </c:tx>
          <c:spPr>
            <a:ln w="28575" cap="rnd">
              <a:solidFill>
                <a:srgbClr val="958B81"/>
              </a:solidFill>
              <a:round/>
            </a:ln>
            <a:effectLst/>
          </c:spPr>
          <c:marker>
            <c:symbol val="none"/>
          </c:marker>
          <c:cat>
            <c:strRef>
              <c:f>'Uudet jakaumat (KORJ)'!$C$91:$C$103</c:f>
              <c:strCache>
                <c:ptCount val="13"/>
                <c:pt idx="0">
                  <c:v>&lt; 250</c:v>
                </c:pt>
                <c:pt idx="1">
                  <c:v>250–300</c:v>
                </c:pt>
                <c:pt idx="2">
                  <c:v>300–350</c:v>
                </c:pt>
                <c:pt idx="3">
                  <c:v>350–400</c:v>
                </c:pt>
                <c:pt idx="4">
                  <c:v>400–450</c:v>
                </c:pt>
                <c:pt idx="5">
                  <c:v>450–500</c:v>
                </c:pt>
                <c:pt idx="6">
                  <c:v>500–550</c:v>
                </c:pt>
                <c:pt idx="7">
                  <c:v>550–600</c:v>
                </c:pt>
                <c:pt idx="8">
                  <c:v>600–650</c:v>
                </c:pt>
                <c:pt idx="9">
                  <c:v>650–700</c:v>
                </c:pt>
                <c:pt idx="10">
                  <c:v>700–750</c:v>
                </c:pt>
                <c:pt idx="11">
                  <c:v>750–800</c:v>
                </c:pt>
                <c:pt idx="12">
                  <c:v>800–850</c:v>
                </c:pt>
              </c:strCache>
            </c:strRef>
          </c:cat>
          <c:val>
            <c:numRef>
              <c:f>'Uudet jakaumat (KORJ)'!$H$91:$H$103</c:f>
              <c:numCache>
                <c:formatCode>General</c:formatCode>
                <c:ptCount val="13"/>
                <c:pt idx="0">
                  <c:v>0.1</c:v>
                </c:pt>
                <c:pt idx="1">
                  <c:v>0.4</c:v>
                </c:pt>
                <c:pt idx="2">
                  <c:v>2.9</c:v>
                </c:pt>
                <c:pt idx="3">
                  <c:v>8.8000000000000007</c:v>
                </c:pt>
                <c:pt idx="4">
                  <c:v>13.9</c:v>
                </c:pt>
                <c:pt idx="5">
                  <c:v>18.3</c:v>
                </c:pt>
                <c:pt idx="6">
                  <c:v>21.5</c:v>
                </c:pt>
                <c:pt idx="7">
                  <c:v>16.7</c:v>
                </c:pt>
                <c:pt idx="8">
                  <c:v>10.9</c:v>
                </c:pt>
                <c:pt idx="9">
                  <c:v>5.2</c:v>
                </c:pt>
                <c:pt idx="10">
                  <c:v>1.2</c:v>
                </c:pt>
                <c:pt idx="11">
                  <c:v>0.3</c:v>
                </c:pt>
                <c:pt idx="12">
                  <c:v>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2FB5-40B7-B658-9BFD7F67B9CA}"/>
            </c:ext>
          </c:extLst>
        </c:ser>
        <c:ser>
          <c:idx val="1"/>
          <c:order val="1"/>
          <c:tx>
            <c:strRef>
              <c:f>'Uudet jakaumat (KORJ)'!$I$86</c:f>
              <c:strCache>
                <c:ptCount val="1"/>
                <c:pt idx="0">
                  <c:v>poika</c:v>
                </c:pt>
              </c:strCache>
            </c:strRef>
          </c:tx>
          <c:spPr>
            <a:ln w="28575" cap="rnd">
              <a:solidFill>
                <a:srgbClr val="5797A1"/>
              </a:solidFill>
              <a:round/>
            </a:ln>
            <a:effectLst/>
          </c:spPr>
          <c:marker>
            <c:symbol val="none"/>
          </c:marker>
          <c:cat>
            <c:strRef>
              <c:f>'Uudet jakaumat (KORJ)'!$C$91:$C$103</c:f>
              <c:strCache>
                <c:ptCount val="13"/>
                <c:pt idx="0">
                  <c:v>&lt; 250</c:v>
                </c:pt>
                <c:pt idx="1">
                  <c:v>250–300</c:v>
                </c:pt>
                <c:pt idx="2">
                  <c:v>300–350</c:v>
                </c:pt>
                <c:pt idx="3">
                  <c:v>350–400</c:v>
                </c:pt>
                <c:pt idx="4">
                  <c:v>400–450</c:v>
                </c:pt>
                <c:pt idx="5">
                  <c:v>450–500</c:v>
                </c:pt>
                <c:pt idx="6">
                  <c:v>500–550</c:v>
                </c:pt>
                <c:pt idx="7">
                  <c:v>550–600</c:v>
                </c:pt>
                <c:pt idx="8">
                  <c:v>600–650</c:v>
                </c:pt>
                <c:pt idx="9">
                  <c:v>650–700</c:v>
                </c:pt>
                <c:pt idx="10">
                  <c:v>700–750</c:v>
                </c:pt>
                <c:pt idx="11">
                  <c:v>750–800</c:v>
                </c:pt>
                <c:pt idx="12">
                  <c:v>800–850</c:v>
                </c:pt>
              </c:strCache>
            </c:strRef>
          </c:cat>
          <c:val>
            <c:numRef>
              <c:f>'Uudet jakaumat (KORJ)'!$I$91:$I$103</c:f>
              <c:numCache>
                <c:formatCode>General</c:formatCode>
                <c:ptCount val="13"/>
                <c:pt idx="0">
                  <c:v>0.1</c:v>
                </c:pt>
                <c:pt idx="1">
                  <c:v>1.2</c:v>
                </c:pt>
                <c:pt idx="2">
                  <c:v>4.3</c:v>
                </c:pt>
                <c:pt idx="3">
                  <c:v>10.9</c:v>
                </c:pt>
                <c:pt idx="4">
                  <c:v>15.5</c:v>
                </c:pt>
                <c:pt idx="5">
                  <c:v>17.899999999999999</c:v>
                </c:pt>
                <c:pt idx="6">
                  <c:v>18</c:v>
                </c:pt>
                <c:pt idx="7">
                  <c:v>15.1</c:v>
                </c:pt>
                <c:pt idx="8">
                  <c:v>11</c:v>
                </c:pt>
                <c:pt idx="9">
                  <c:v>4.8</c:v>
                </c:pt>
                <c:pt idx="10">
                  <c:v>1.1000000000000001</c:v>
                </c:pt>
                <c:pt idx="11">
                  <c:v>0.2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2FB5-40B7-B658-9BFD7F67B9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35484544"/>
        <c:axId val="735485200"/>
      </c:lineChart>
      <c:catAx>
        <c:axId val="735484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fi-FI"/>
          </a:p>
        </c:txPr>
        <c:crossAx val="735485200"/>
        <c:crosses val="autoZero"/>
        <c:auto val="1"/>
        <c:lblAlgn val="ctr"/>
        <c:lblOffset val="100"/>
        <c:noMultiLvlLbl val="0"/>
      </c:catAx>
      <c:valAx>
        <c:axId val="735485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fi-FI"/>
          </a:p>
        </c:txPr>
        <c:crossAx val="735484544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tr"/>
      <c:layout>
        <c:manualLayout>
          <c:xMode val="edge"/>
          <c:yMode val="edge"/>
          <c:x val="0.79229037562758275"/>
          <c:y val="9.4222237295895975E-2"/>
          <c:w val="0.13205683463678494"/>
          <c:h val="0.14436740383997129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fi-FI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491688538932634"/>
          <c:y val="5.0925925925925923E-2"/>
          <c:w val="0.834527559055118"/>
          <c:h val="0.65950947278821381"/>
        </c:manualLayout>
      </c:layout>
      <c:lineChart>
        <c:grouping val="standard"/>
        <c:varyColors val="0"/>
        <c:ser>
          <c:idx val="0"/>
          <c:order val="0"/>
          <c:tx>
            <c:strRef>
              <c:f>'Uudet jakaumat (KORJ)'!$V$8</c:f>
              <c:strCache>
                <c:ptCount val="1"/>
                <c:pt idx="0">
                  <c:v>suomi</c:v>
                </c:pt>
              </c:strCache>
            </c:strRef>
          </c:tx>
          <c:spPr>
            <a:ln w="28575" cap="rnd">
              <a:solidFill>
                <a:srgbClr val="0D93D2"/>
              </a:solidFill>
              <a:round/>
            </a:ln>
            <a:effectLst/>
          </c:spPr>
          <c:marker>
            <c:symbol val="none"/>
          </c:marker>
          <c:cat>
            <c:strRef>
              <c:f>'Uudet jakaumat (KORJ)'!$S$9:$S$21</c:f>
              <c:strCache>
                <c:ptCount val="13"/>
                <c:pt idx="0">
                  <c:v>&lt; 250</c:v>
                </c:pt>
                <c:pt idx="1">
                  <c:v>250–300</c:v>
                </c:pt>
                <c:pt idx="2">
                  <c:v>300–350</c:v>
                </c:pt>
                <c:pt idx="3">
                  <c:v>350–400</c:v>
                </c:pt>
                <c:pt idx="4">
                  <c:v>400–450</c:v>
                </c:pt>
                <c:pt idx="5">
                  <c:v>450–500</c:v>
                </c:pt>
                <c:pt idx="6">
                  <c:v>500–550</c:v>
                </c:pt>
                <c:pt idx="7">
                  <c:v>550–600</c:v>
                </c:pt>
                <c:pt idx="8">
                  <c:v>600–650</c:v>
                </c:pt>
                <c:pt idx="9">
                  <c:v>650–700</c:v>
                </c:pt>
                <c:pt idx="10">
                  <c:v>700–750</c:v>
                </c:pt>
                <c:pt idx="11">
                  <c:v>750–800</c:v>
                </c:pt>
                <c:pt idx="12">
                  <c:v>800–850</c:v>
                </c:pt>
              </c:strCache>
            </c:strRef>
          </c:cat>
          <c:val>
            <c:numRef>
              <c:f>'Uudet jakaumat (KORJ)'!$V$9:$V$21</c:f>
              <c:numCache>
                <c:formatCode>General</c:formatCode>
                <c:ptCount val="13"/>
                <c:pt idx="0">
                  <c:v>0.1</c:v>
                </c:pt>
                <c:pt idx="1">
                  <c:v>0.8</c:v>
                </c:pt>
                <c:pt idx="2">
                  <c:v>3.7</c:v>
                </c:pt>
                <c:pt idx="3">
                  <c:v>9.4</c:v>
                </c:pt>
                <c:pt idx="4">
                  <c:v>13.8</c:v>
                </c:pt>
                <c:pt idx="5">
                  <c:v>17.5</c:v>
                </c:pt>
                <c:pt idx="6">
                  <c:v>19.5</c:v>
                </c:pt>
                <c:pt idx="7">
                  <c:v>15.5</c:v>
                </c:pt>
                <c:pt idx="8">
                  <c:v>10.9</c:v>
                </c:pt>
                <c:pt idx="9">
                  <c:v>5.0999999999999996</c:v>
                </c:pt>
                <c:pt idx="10">
                  <c:v>1.1000000000000001</c:v>
                </c:pt>
                <c:pt idx="11">
                  <c:v>0.2</c:v>
                </c:pt>
                <c:pt idx="12">
                  <c:v>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1A88-4282-9BF1-78AC923A8D62}"/>
            </c:ext>
          </c:extLst>
        </c:ser>
        <c:ser>
          <c:idx val="1"/>
          <c:order val="1"/>
          <c:tx>
            <c:strRef>
              <c:f>'Uudet jakaumat (KORJ)'!$W$8</c:f>
              <c:strCache>
                <c:ptCount val="1"/>
                <c:pt idx="0">
                  <c:v>ruotsi</c:v>
                </c:pt>
              </c:strCache>
            </c:strRef>
          </c:tx>
          <c:spPr>
            <a:ln w="28575" cap="rnd">
              <a:solidFill>
                <a:srgbClr val="EF9F3C"/>
              </a:solidFill>
              <a:round/>
            </a:ln>
            <a:effectLst/>
          </c:spPr>
          <c:marker>
            <c:symbol val="none"/>
          </c:marker>
          <c:cat>
            <c:strRef>
              <c:f>'Uudet jakaumat (KORJ)'!$S$9:$S$21</c:f>
              <c:strCache>
                <c:ptCount val="13"/>
                <c:pt idx="0">
                  <c:v>&lt; 250</c:v>
                </c:pt>
                <c:pt idx="1">
                  <c:v>250–300</c:v>
                </c:pt>
                <c:pt idx="2">
                  <c:v>300–350</c:v>
                </c:pt>
                <c:pt idx="3">
                  <c:v>350–400</c:v>
                </c:pt>
                <c:pt idx="4">
                  <c:v>400–450</c:v>
                </c:pt>
                <c:pt idx="5">
                  <c:v>450–500</c:v>
                </c:pt>
                <c:pt idx="6">
                  <c:v>500–550</c:v>
                </c:pt>
                <c:pt idx="7">
                  <c:v>550–600</c:v>
                </c:pt>
                <c:pt idx="8">
                  <c:v>600–650</c:v>
                </c:pt>
                <c:pt idx="9">
                  <c:v>650–700</c:v>
                </c:pt>
                <c:pt idx="10">
                  <c:v>700–750</c:v>
                </c:pt>
                <c:pt idx="11">
                  <c:v>750–800</c:v>
                </c:pt>
                <c:pt idx="12">
                  <c:v>800–850</c:v>
                </c:pt>
              </c:strCache>
            </c:strRef>
          </c:cat>
          <c:val>
            <c:numRef>
              <c:f>'Uudet jakaumat (KORJ)'!$W$9:$W$21</c:f>
              <c:numCache>
                <c:formatCode>General</c:formatCode>
                <c:ptCount val="13"/>
                <c:pt idx="0">
                  <c:v>0.1</c:v>
                </c:pt>
                <c:pt idx="1">
                  <c:v>0.3</c:v>
                </c:pt>
                <c:pt idx="2">
                  <c:v>2.2000000000000002</c:v>
                </c:pt>
                <c:pt idx="3">
                  <c:v>11.1</c:v>
                </c:pt>
                <c:pt idx="4">
                  <c:v>18.2</c:v>
                </c:pt>
                <c:pt idx="5">
                  <c:v>18.5</c:v>
                </c:pt>
                <c:pt idx="6">
                  <c:v>17.5</c:v>
                </c:pt>
                <c:pt idx="7">
                  <c:v>15.8</c:v>
                </c:pt>
                <c:pt idx="8">
                  <c:v>8.9</c:v>
                </c:pt>
                <c:pt idx="9">
                  <c:v>3.7</c:v>
                </c:pt>
                <c:pt idx="10">
                  <c:v>0.9</c:v>
                </c:pt>
                <c:pt idx="11">
                  <c:v>0.3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1A88-4282-9BF1-78AC923A8D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9031832"/>
        <c:axId val="2099026584"/>
      </c:lineChart>
      <c:catAx>
        <c:axId val="2099031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fi-FI"/>
          </a:p>
        </c:txPr>
        <c:crossAx val="2099026584"/>
        <c:crosses val="autoZero"/>
        <c:auto val="1"/>
        <c:lblAlgn val="ctr"/>
        <c:lblOffset val="100"/>
        <c:noMultiLvlLbl val="0"/>
      </c:catAx>
      <c:valAx>
        <c:axId val="2099026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fi-FI"/>
          </a:p>
        </c:txPr>
        <c:crossAx val="2099031832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tr"/>
      <c:layout>
        <c:manualLayout>
          <c:xMode val="edge"/>
          <c:yMode val="edge"/>
          <c:x val="0.78697200349956253"/>
          <c:y val="9.2592592592592587E-2"/>
          <c:w val="0.13802799650043746"/>
          <c:h val="0.14639366273979315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798831396625766"/>
          <c:y val="4.6523306944594306E-2"/>
          <c:w val="0.83373282038669372"/>
          <c:h val="0.80603817601039685"/>
        </c:manualLayout>
      </c:layout>
      <c:lineChart>
        <c:grouping val="standard"/>
        <c:varyColors val="0"/>
        <c:ser>
          <c:idx val="0"/>
          <c:order val="0"/>
          <c:tx>
            <c:strRef>
              <c:f>'Muutos koulun tasolla'!$A$279</c:f>
              <c:strCache>
                <c:ptCount val="1"/>
                <c:pt idx="0">
                  <c:v>1</c:v>
                </c:pt>
              </c:strCache>
            </c:strRef>
          </c:tx>
          <c:spPr>
            <a:ln w="28575" cap="rnd">
              <a:solidFill>
                <a:srgbClr val="0D93D2"/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tasolla'!$D$279,'Muutos koulun tasolla'!$G$279)</c:f>
              <c:numCache>
                <c:formatCode>0</c:formatCode>
                <c:ptCount val="2"/>
                <c:pt idx="0">
                  <c:v>303.95</c:v>
                </c:pt>
                <c:pt idx="1">
                  <c:v>580.16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1748-4A51-8B55-BE73807A5D68}"/>
            </c:ext>
          </c:extLst>
        </c:ser>
        <c:ser>
          <c:idx val="1"/>
          <c:order val="1"/>
          <c:tx>
            <c:strRef>
              <c:f>'Muutos koulun tasolla'!$A$280</c:f>
              <c:strCache>
                <c:ptCount val="1"/>
                <c:pt idx="0">
                  <c:v>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tasolla'!$D$280,'Muutos koulun tasolla'!$G$280)</c:f>
              <c:numCache>
                <c:formatCode>0</c:formatCode>
                <c:ptCount val="2"/>
                <c:pt idx="0">
                  <c:v>369.98</c:v>
                </c:pt>
                <c:pt idx="1">
                  <c:v>598.28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1748-4A51-8B55-BE73807A5D68}"/>
            </c:ext>
          </c:extLst>
        </c:ser>
        <c:ser>
          <c:idx val="2"/>
          <c:order val="2"/>
          <c:tx>
            <c:strRef>
              <c:f>'Muutos koulun tasolla'!$A$281</c:f>
              <c:strCache>
                <c:ptCount val="1"/>
                <c:pt idx="0">
                  <c:v>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tasolla'!$D$281,'Muutos koulun tasolla'!$G$281)</c:f>
              <c:numCache>
                <c:formatCode>0</c:formatCode>
                <c:ptCount val="2"/>
                <c:pt idx="0">
                  <c:v>371.42</c:v>
                </c:pt>
                <c:pt idx="1">
                  <c:v>598.87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1748-4A51-8B55-BE73807A5D68}"/>
            </c:ext>
          </c:extLst>
        </c:ser>
        <c:ser>
          <c:idx val="3"/>
          <c:order val="3"/>
          <c:tx>
            <c:strRef>
              <c:f>'Muutos koulun tasolla'!$A$282</c:f>
              <c:strCache>
                <c:ptCount val="1"/>
                <c:pt idx="0">
                  <c:v>4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tasolla'!$D$282,'Muutos koulun tasolla'!$G$282)</c:f>
              <c:numCache>
                <c:formatCode>0</c:formatCode>
                <c:ptCount val="2"/>
                <c:pt idx="0">
                  <c:v>346.25</c:v>
                </c:pt>
                <c:pt idx="1">
                  <c:v>569.89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1748-4A51-8B55-BE73807A5D68}"/>
            </c:ext>
          </c:extLst>
        </c:ser>
        <c:ser>
          <c:idx val="4"/>
          <c:order val="4"/>
          <c:tx>
            <c:strRef>
              <c:f>'Muutos koulun tasolla'!$A$283</c:f>
              <c:strCache>
                <c:ptCount val="1"/>
                <c:pt idx="0">
                  <c:v>5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tasolla'!$D$283,'Muutos koulun tasolla'!$G$283)</c:f>
              <c:numCache>
                <c:formatCode>0</c:formatCode>
                <c:ptCount val="2"/>
                <c:pt idx="0">
                  <c:v>328.45</c:v>
                </c:pt>
                <c:pt idx="1">
                  <c:v>551.89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1748-4A51-8B55-BE73807A5D68}"/>
            </c:ext>
          </c:extLst>
        </c:ser>
        <c:ser>
          <c:idx val="5"/>
          <c:order val="5"/>
          <c:tx>
            <c:strRef>
              <c:f>'Muutos koulun tasolla'!$A$284</c:f>
              <c:strCache>
                <c:ptCount val="1"/>
                <c:pt idx="0">
                  <c:v>6</c:v>
                </c:pt>
              </c:strCache>
            </c:strRef>
          </c:tx>
          <c:spPr>
            <a:ln w="28575" cap="rnd">
              <a:solidFill>
                <a:srgbClr val="5797A1"/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tasolla'!$D$284,'Muutos koulun tasolla'!$G$284)</c:f>
              <c:numCache>
                <c:formatCode>0</c:formatCode>
                <c:ptCount val="2"/>
                <c:pt idx="0">
                  <c:v>353.07</c:v>
                </c:pt>
                <c:pt idx="1">
                  <c:v>573.6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5-1748-4A51-8B55-BE73807A5D68}"/>
            </c:ext>
          </c:extLst>
        </c:ser>
        <c:ser>
          <c:idx val="6"/>
          <c:order val="6"/>
          <c:tx>
            <c:strRef>
              <c:f>'Muutos koulun tasolla'!$A$285</c:f>
              <c:strCache>
                <c:ptCount val="1"/>
                <c:pt idx="0">
                  <c:v>7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tasolla'!$D$285,'Muutos koulun tasolla'!$G$285)</c:f>
              <c:numCache>
                <c:formatCode>0</c:formatCode>
                <c:ptCount val="2"/>
                <c:pt idx="0">
                  <c:v>344.43</c:v>
                </c:pt>
                <c:pt idx="1">
                  <c:v>562.22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6-1748-4A51-8B55-BE73807A5D68}"/>
            </c:ext>
          </c:extLst>
        </c:ser>
        <c:ser>
          <c:idx val="7"/>
          <c:order val="7"/>
          <c:tx>
            <c:strRef>
              <c:f>'Muutos koulun tasolla'!$A$286</c:f>
              <c:strCache>
                <c:ptCount val="1"/>
                <c:pt idx="0">
                  <c:v>8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tasolla'!$D$286,'Muutos koulun tasolla'!$G$286)</c:f>
              <c:numCache>
                <c:formatCode>0</c:formatCode>
                <c:ptCount val="2"/>
                <c:pt idx="0">
                  <c:v>304.98</c:v>
                </c:pt>
                <c:pt idx="1">
                  <c:v>519.4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7-1748-4A51-8B55-BE73807A5D68}"/>
            </c:ext>
          </c:extLst>
        </c:ser>
        <c:ser>
          <c:idx val="8"/>
          <c:order val="8"/>
          <c:tx>
            <c:strRef>
              <c:f>'Muutos koulun tasolla'!$A$287</c:f>
              <c:strCache>
                <c:ptCount val="1"/>
                <c:pt idx="0">
                  <c:v>9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tasolla'!$D$287,'Muutos koulun tasolla'!$G$287)</c:f>
              <c:numCache>
                <c:formatCode>0</c:formatCode>
                <c:ptCount val="2"/>
                <c:pt idx="0">
                  <c:v>312.95999999999998</c:v>
                </c:pt>
                <c:pt idx="1">
                  <c:v>526.65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8-1748-4A51-8B55-BE73807A5D68}"/>
            </c:ext>
          </c:extLst>
        </c:ser>
        <c:ser>
          <c:idx val="9"/>
          <c:order val="9"/>
          <c:tx>
            <c:strRef>
              <c:f>'Muutos koulun tasolla'!$A$288</c:f>
              <c:strCache>
                <c:ptCount val="1"/>
                <c:pt idx="0">
                  <c:v>10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tasolla'!$D$288,'Muutos koulun tasolla'!$G$288)</c:f>
              <c:numCache>
                <c:formatCode>0</c:formatCode>
                <c:ptCount val="2"/>
                <c:pt idx="0">
                  <c:v>351.62</c:v>
                </c:pt>
                <c:pt idx="1">
                  <c:v>565.17999999999995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9-1748-4A51-8B55-BE73807A5D68}"/>
            </c:ext>
          </c:extLst>
        </c:ser>
        <c:ser>
          <c:idx val="10"/>
          <c:order val="10"/>
          <c:tx>
            <c:strRef>
              <c:f>'Muutos koulun tasolla'!$A$289</c:f>
              <c:strCache>
                <c:ptCount val="1"/>
                <c:pt idx="0">
                  <c:v>11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tasolla'!$D$289,'Muutos koulun tasolla'!$G$289)</c:f>
              <c:numCache>
                <c:formatCode>0</c:formatCode>
                <c:ptCount val="2"/>
                <c:pt idx="0">
                  <c:v>343.1</c:v>
                </c:pt>
                <c:pt idx="1">
                  <c:v>556.25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A-1748-4A51-8B55-BE73807A5D68}"/>
            </c:ext>
          </c:extLst>
        </c:ser>
        <c:ser>
          <c:idx val="11"/>
          <c:order val="11"/>
          <c:tx>
            <c:strRef>
              <c:f>'Muutos koulun tasolla'!$A$290</c:f>
              <c:strCache>
                <c:ptCount val="1"/>
                <c:pt idx="0">
                  <c:v>12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tasolla'!$D$290,'Muutos koulun tasolla'!$G$290)</c:f>
              <c:numCache>
                <c:formatCode>0</c:formatCode>
                <c:ptCount val="2"/>
                <c:pt idx="0">
                  <c:v>327.51</c:v>
                </c:pt>
                <c:pt idx="1">
                  <c:v>538.62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B-1748-4A51-8B55-BE73807A5D68}"/>
            </c:ext>
          </c:extLst>
        </c:ser>
        <c:ser>
          <c:idx val="12"/>
          <c:order val="12"/>
          <c:tx>
            <c:strRef>
              <c:f>'Muutos koulun tasolla'!$A$291</c:f>
              <c:strCache>
                <c:ptCount val="1"/>
                <c:pt idx="0">
                  <c:v>13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tasolla'!$D$291,'Muutos koulun tasolla'!$G$291)</c:f>
              <c:numCache>
                <c:formatCode>0</c:formatCode>
                <c:ptCount val="2"/>
                <c:pt idx="0">
                  <c:v>330.34</c:v>
                </c:pt>
                <c:pt idx="1">
                  <c:v>541.65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C-1748-4A51-8B55-BE73807A5D68}"/>
            </c:ext>
          </c:extLst>
        </c:ser>
        <c:ser>
          <c:idx val="13"/>
          <c:order val="13"/>
          <c:tx>
            <c:strRef>
              <c:f>'Muutos koulun tasolla'!$A$292</c:f>
              <c:strCache>
                <c:ptCount val="1"/>
                <c:pt idx="0">
                  <c:v>14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tasolla'!$D$292,'Muutos koulun tasolla'!$G$292)</c:f>
              <c:numCache>
                <c:formatCode>0</c:formatCode>
                <c:ptCount val="2"/>
                <c:pt idx="0">
                  <c:v>311.86</c:v>
                </c:pt>
                <c:pt idx="1">
                  <c:v>531.12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D-1748-4A51-8B55-BE73807A5D68}"/>
            </c:ext>
          </c:extLst>
        </c:ser>
        <c:ser>
          <c:idx val="14"/>
          <c:order val="14"/>
          <c:tx>
            <c:strRef>
              <c:f>'Muutos koulun tasolla'!$A$293</c:f>
              <c:strCache>
                <c:ptCount val="1"/>
                <c:pt idx="0">
                  <c:v>15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tasolla'!$D$293,'Muutos koulun tasolla'!$G$293)</c:f>
              <c:numCache>
                <c:formatCode>0</c:formatCode>
                <c:ptCount val="2"/>
                <c:pt idx="0">
                  <c:v>350.33</c:v>
                </c:pt>
                <c:pt idx="1">
                  <c:v>558.97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E-1748-4A51-8B55-BE73807A5D68}"/>
            </c:ext>
          </c:extLst>
        </c:ser>
        <c:ser>
          <c:idx val="15"/>
          <c:order val="15"/>
          <c:tx>
            <c:strRef>
              <c:f>'Muutos koulun tasolla'!$A$294</c:f>
              <c:strCache>
                <c:ptCount val="1"/>
                <c:pt idx="0">
                  <c:v>16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tasolla'!$D$294,'Muutos koulun tasolla'!$G$294)</c:f>
              <c:numCache>
                <c:formatCode>0</c:formatCode>
                <c:ptCount val="2"/>
                <c:pt idx="0">
                  <c:v>309.83</c:v>
                </c:pt>
                <c:pt idx="1">
                  <c:v>517.61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F-1748-4A51-8B55-BE73807A5D68}"/>
            </c:ext>
          </c:extLst>
        </c:ser>
        <c:ser>
          <c:idx val="16"/>
          <c:order val="16"/>
          <c:tx>
            <c:strRef>
              <c:f>'Muutos koulun tasolla'!$A$295</c:f>
              <c:strCache>
                <c:ptCount val="1"/>
                <c:pt idx="0">
                  <c:v>17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tasolla'!$D$295,'Muutos koulun tasolla'!$G$295)</c:f>
              <c:numCache>
                <c:formatCode>0</c:formatCode>
                <c:ptCount val="2"/>
                <c:pt idx="0">
                  <c:v>340.09</c:v>
                </c:pt>
                <c:pt idx="1">
                  <c:v>547.80999999999995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0-1748-4A51-8B55-BE73807A5D68}"/>
            </c:ext>
          </c:extLst>
        </c:ser>
        <c:ser>
          <c:idx val="17"/>
          <c:order val="17"/>
          <c:tx>
            <c:strRef>
              <c:f>'Muutos koulun tasolla'!$A$296</c:f>
              <c:strCache>
                <c:ptCount val="1"/>
                <c:pt idx="0">
                  <c:v>18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tasolla'!$D$296,'Muutos koulun tasolla'!$G$296)</c:f>
              <c:numCache>
                <c:formatCode>0</c:formatCode>
                <c:ptCount val="2"/>
                <c:pt idx="0">
                  <c:v>317.72000000000003</c:v>
                </c:pt>
                <c:pt idx="1">
                  <c:v>524.23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1-1748-4A51-8B55-BE73807A5D68}"/>
            </c:ext>
          </c:extLst>
        </c:ser>
        <c:ser>
          <c:idx val="18"/>
          <c:order val="18"/>
          <c:tx>
            <c:strRef>
              <c:f>'Muutos koulun tasolla'!$A$297</c:f>
              <c:strCache>
                <c:ptCount val="1"/>
                <c:pt idx="0">
                  <c:v>19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tasolla'!$D$297,'Muutos koulun tasolla'!$G$297)</c:f>
              <c:numCache>
                <c:formatCode>0</c:formatCode>
                <c:ptCount val="2"/>
                <c:pt idx="0">
                  <c:v>336.52</c:v>
                </c:pt>
                <c:pt idx="1">
                  <c:v>542.79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2-1748-4A51-8B55-BE73807A5D68}"/>
            </c:ext>
          </c:extLst>
        </c:ser>
        <c:ser>
          <c:idx val="19"/>
          <c:order val="19"/>
          <c:tx>
            <c:strRef>
              <c:f>'Muutos koulun tasolla'!$A$298</c:f>
              <c:strCache>
                <c:ptCount val="1"/>
                <c:pt idx="0">
                  <c:v>20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tasolla'!$D$298,'Muutos koulun tasolla'!$G$298)</c:f>
              <c:numCache>
                <c:formatCode>0</c:formatCode>
                <c:ptCount val="2"/>
                <c:pt idx="0">
                  <c:v>302.75</c:v>
                </c:pt>
                <c:pt idx="1">
                  <c:v>507.4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3-1748-4A51-8B55-BE73807A5D68}"/>
            </c:ext>
          </c:extLst>
        </c:ser>
        <c:ser>
          <c:idx val="20"/>
          <c:order val="20"/>
          <c:tx>
            <c:strRef>
              <c:f>'Muutos koulun tasolla'!$A$299</c:f>
              <c:strCache>
                <c:ptCount val="1"/>
                <c:pt idx="0">
                  <c:v>21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tasolla'!$D$299,'Muutos koulun tasolla'!$G$299)</c:f>
              <c:numCache>
                <c:formatCode>0</c:formatCode>
                <c:ptCount val="2"/>
                <c:pt idx="0">
                  <c:v>331.16</c:v>
                </c:pt>
                <c:pt idx="1">
                  <c:v>536.03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4-1748-4A51-8B55-BE73807A5D68}"/>
            </c:ext>
          </c:extLst>
        </c:ser>
        <c:ser>
          <c:idx val="21"/>
          <c:order val="21"/>
          <c:tx>
            <c:strRef>
              <c:f>'Muutos koulun tasolla'!$A$300</c:f>
              <c:strCache>
                <c:ptCount val="1"/>
                <c:pt idx="0">
                  <c:v>22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tasolla'!$D$300,'Muutos koulun tasolla'!$G$300)</c:f>
              <c:numCache>
                <c:formatCode>0</c:formatCode>
                <c:ptCount val="2"/>
                <c:pt idx="0">
                  <c:v>332.34</c:v>
                </c:pt>
                <c:pt idx="1">
                  <c:v>536.69000000000005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5-1748-4A51-8B55-BE73807A5D68}"/>
            </c:ext>
          </c:extLst>
        </c:ser>
        <c:ser>
          <c:idx val="22"/>
          <c:order val="22"/>
          <c:tx>
            <c:strRef>
              <c:f>'Muutos koulun tasolla'!$A$301</c:f>
              <c:strCache>
                <c:ptCount val="1"/>
                <c:pt idx="0">
                  <c:v>23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tasolla'!$D$301,'Muutos koulun tasolla'!$G$301)</c:f>
              <c:numCache>
                <c:formatCode>0</c:formatCode>
                <c:ptCount val="2"/>
                <c:pt idx="0">
                  <c:v>336.84</c:v>
                </c:pt>
                <c:pt idx="1">
                  <c:v>541.21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6-1748-4A51-8B55-BE73807A5D68}"/>
            </c:ext>
          </c:extLst>
        </c:ser>
        <c:ser>
          <c:idx val="23"/>
          <c:order val="23"/>
          <c:tx>
            <c:strRef>
              <c:f>'Muutos koulun tasolla'!$A$302</c:f>
              <c:strCache>
                <c:ptCount val="1"/>
                <c:pt idx="0">
                  <c:v>24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tasolla'!$D$302,'Muutos koulun tasolla'!$G$302)</c:f>
              <c:numCache>
                <c:formatCode>0</c:formatCode>
                <c:ptCount val="2"/>
                <c:pt idx="0">
                  <c:v>295.52</c:v>
                </c:pt>
                <c:pt idx="1">
                  <c:v>498.69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7-1748-4A51-8B55-BE73807A5D68}"/>
            </c:ext>
          </c:extLst>
        </c:ser>
        <c:ser>
          <c:idx val="24"/>
          <c:order val="24"/>
          <c:tx>
            <c:strRef>
              <c:f>'Muutos koulun tasolla'!$A$303</c:f>
              <c:strCache>
                <c:ptCount val="1"/>
                <c:pt idx="0">
                  <c:v>25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tasolla'!$D$303,'Muutos koulun tasolla'!$G$303)</c:f>
              <c:numCache>
                <c:formatCode>0</c:formatCode>
                <c:ptCount val="2"/>
                <c:pt idx="0">
                  <c:v>292.72000000000003</c:v>
                </c:pt>
                <c:pt idx="1">
                  <c:v>495.05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8-1748-4A51-8B55-BE73807A5D68}"/>
            </c:ext>
          </c:extLst>
        </c:ser>
        <c:ser>
          <c:idx val="25"/>
          <c:order val="25"/>
          <c:tx>
            <c:strRef>
              <c:f>'Muutos koulun tasolla'!$A$304</c:f>
              <c:strCache>
                <c:ptCount val="1"/>
                <c:pt idx="0">
                  <c:v>26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tasolla'!$D$304,'Muutos koulun tasolla'!$G$304)</c:f>
              <c:numCache>
                <c:formatCode>0</c:formatCode>
                <c:ptCount val="2"/>
                <c:pt idx="0">
                  <c:v>300.89</c:v>
                </c:pt>
                <c:pt idx="1">
                  <c:v>500.94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9-1748-4A51-8B55-BE73807A5D68}"/>
            </c:ext>
          </c:extLst>
        </c:ser>
        <c:ser>
          <c:idx val="26"/>
          <c:order val="26"/>
          <c:tx>
            <c:strRef>
              <c:f>'Muutos koulun tasolla'!$A$305</c:f>
              <c:strCache>
                <c:ptCount val="1"/>
                <c:pt idx="0">
                  <c:v>27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tasolla'!$D$305,'Muutos koulun tasolla'!$G$305)</c:f>
              <c:numCache>
                <c:formatCode>0</c:formatCode>
                <c:ptCount val="2"/>
                <c:pt idx="0">
                  <c:v>353.58</c:v>
                </c:pt>
                <c:pt idx="1">
                  <c:v>553.16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A-1748-4A51-8B55-BE73807A5D68}"/>
            </c:ext>
          </c:extLst>
        </c:ser>
        <c:ser>
          <c:idx val="27"/>
          <c:order val="27"/>
          <c:tx>
            <c:strRef>
              <c:f>'Muutos koulun tasolla'!$A$306</c:f>
              <c:strCache>
                <c:ptCount val="1"/>
                <c:pt idx="0">
                  <c:v>28</c:v>
                </c:pt>
              </c:strCache>
            </c:strRef>
          </c:tx>
          <c:spPr>
            <a:ln w="28575" cap="rnd">
              <a:solidFill>
                <a:srgbClr val="958B81"/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tasolla'!$D$306,'Muutos koulun tasolla'!$G$306)</c:f>
              <c:numCache>
                <c:formatCode>0</c:formatCode>
                <c:ptCount val="2"/>
                <c:pt idx="0">
                  <c:v>371.93</c:v>
                </c:pt>
                <c:pt idx="1">
                  <c:v>571.22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B-1748-4A51-8B55-BE73807A5D68}"/>
            </c:ext>
          </c:extLst>
        </c:ser>
        <c:ser>
          <c:idx val="28"/>
          <c:order val="28"/>
          <c:tx>
            <c:strRef>
              <c:f>'Muutos koulun tasolla'!$A$307</c:f>
              <c:strCache>
                <c:ptCount val="1"/>
                <c:pt idx="0">
                  <c:v>29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tasolla'!$D$307,'Muutos koulun tasolla'!$G$307)</c:f>
              <c:numCache>
                <c:formatCode>0</c:formatCode>
                <c:ptCount val="2"/>
                <c:pt idx="0">
                  <c:v>330.85</c:v>
                </c:pt>
                <c:pt idx="1">
                  <c:v>532.52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C-1748-4A51-8B55-BE73807A5D68}"/>
            </c:ext>
          </c:extLst>
        </c:ser>
        <c:ser>
          <c:idx val="29"/>
          <c:order val="29"/>
          <c:tx>
            <c:strRef>
              <c:f>'Muutos koulun tasolla'!$A$308</c:f>
              <c:strCache>
                <c:ptCount val="1"/>
                <c:pt idx="0">
                  <c:v>30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tasolla'!$D$308,'Muutos koulun tasolla'!$G$308)</c:f>
              <c:numCache>
                <c:formatCode>0</c:formatCode>
                <c:ptCount val="2"/>
                <c:pt idx="0">
                  <c:v>347.8</c:v>
                </c:pt>
                <c:pt idx="1">
                  <c:v>547.1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D-1748-4A51-8B55-BE73807A5D68}"/>
            </c:ext>
          </c:extLst>
        </c:ser>
        <c:ser>
          <c:idx val="30"/>
          <c:order val="30"/>
          <c:tx>
            <c:strRef>
              <c:f>'Muutos koulun tasolla'!$A$309</c:f>
              <c:strCache>
                <c:ptCount val="1"/>
                <c:pt idx="0">
                  <c:v>31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tasolla'!$D$309,'Muutos koulun tasolla'!$G$309)</c:f>
              <c:numCache>
                <c:formatCode>0</c:formatCode>
                <c:ptCount val="2"/>
                <c:pt idx="0">
                  <c:v>303.81</c:v>
                </c:pt>
                <c:pt idx="1">
                  <c:v>501.23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E-1748-4A51-8B55-BE73807A5D68}"/>
            </c:ext>
          </c:extLst>
        </c:ser>
        <c:ser>
          <c:idx val="31"/>
          <c:order val="31"/>
          <c:tx>
            <c:strRef>
              <c:f>'Muutos koulun tasolla'!$A$310</c:f>
              <c:strCache>
                <c:ptCount val="1"/>
                <c:pt idx="0">
                  <c:v>32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tasolla'!$D$310,'Muutos koulun tasolla'!$G$310)</c:f>
              <c:numCache>
                <c:formatCode>0</c:formatCode>
                <c:ptCount val="2"/>
                <c:pt idx="0">
                  <c:v>333.04</c:v>
                </c:pt>
                <c:pt idx="1">
                  <c:v>529.91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F-1748-4A51-8B55-BE73807A5D68}"/>
            </c:ext>
          </c:extLst>
        </c:ser>
        <c:ser>
          <c:idx val="32"/>
          <c:order val="32"/>
          <c:tx>
            <c:strRef>
              <c:f>'Muutos koulun tasolla'!$A$311</c:f>
              <c:strCache>
                <c:ptCount val="1"/>
                <c:pt idx="0">
                  <c:v>33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tasolla'!$D$311,'Muutos koulun tasolla'!$G$311)</c:f>
              <c:numCache>
                <c:formatCode>0</c:formatCode>
                <c:ptCount val="2"/>
                <c:pt idx="0">
                  <c:v>330.58</c:v>
                </c:pt>
                <c:pt idx="1">
                  <c:v>527.35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0-1748-4A51-8B55-BE73807A5D68}"/>
            </c:ext>
          </c:extLst>
        </c:ser>
        <c:ser>
          <c:idx val="33"/>
          <c:order val="33"/>
          <c:tx>
            <c:strRef>
              <c:f>'Muutos koulun tasolla'!$A$312</c:f>
              <c:strCache>
                <c:ptCount val="1"/>
                <c:pt idx="0">
                  <c:v>34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tasolla'!$D$312,'Muutos koulun tasolla'!$G$312)</c:f>
              <c:numCache>
                <c:formatCode>0</c:formatCode>
                <c:ptCount val="2"/>
                <c:pt idx="0">
                  <c:v>339.74</c:v>
                </c:pt>
                <c:pt idx="1">
                  <c:v>532.94000000000005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1-1748-4A51-8B55-BE73807A5D68}"/>
            </c:ext>
          </c:extLst>
        </c:ser>
        <c:ser>
          <c:idx val="34"/>
          <c:order val="34"/>
          <c:tx>
            <c:strRef>
              <c:f>'Muutos koulun tasolla'!$A$313</c:f>
              <c:strCache>
                <c:ptCount val="1"/>
                <c:pt idx="0">
                  <c:v>35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tasolla'!$D$313,'Muutos koulun tasolla'!$G$313)</c:f>
              <c:numCache>
                <c:formatCode>0</c:formatCode>
                <c:ptCount val="2"/>
                <c:pt idx="0">
                  <c:v>358.74</c:v>
                </c:pt>
                <c:pt idx="1">
                  <c:v>553.34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2-1748-4A51-8B55-BE73807A5D68}"/>
            </c:ext>
          </c:extLst>
        </c:ser>
        <c:ser>
          <c:idx val="35"/>
          <c:order val="35"/>
          <c:tx>
            <c:strRef>
              <c:f>'Muutos koulun tasolla'!$A$314</c:f>
              <c:strCache>
                <c:ptCount val="1"/>
                <c:pt idx="0">
                  <c:v>36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tasolla'!$D$314,'Muutos koulun tasolla'!$G$314)</c:f>
              <c:numCache>
                <c:formatCode>0</c:formatCode>
                <c:ptCount val="2"/>
                <c:pt idx="0">
                  <c:v>325.67</c:v>
                </c:pt>
                <c:pt idx="1">
                  <c:v>520.04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3-1748-4A51-8B55-BE73807A5D68}"/>
            </c:ext>
          </c:extLst>
        </c:ser>
        <c:ser>
          <c:idx val="36"/>
          <c:order val="36"/>
          <c:tx>
            <c:strRef>
              <c:f>'Muutos koulun tasolla'!$A$315</c:f>
              <c:strCache>
                <c:ptCount val="1"/>
                <c:pt idx="0">
                  <c:v>37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tasolla'!$D$315,'Muutos koulun tasolla'!$G$315)</c:f>
              <c:numCache>
                <c:formatCode>0</c:formatCode>
                <c:ptCount val="2"/>
                <c:pt idx="0">
                  <c:v>340.16</c:v>
                </c:pt>
                <c:pt idx="1">
                  <c:v>534.01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4-1748-4A51-8B55-BE73807A5D68}"/>
            </c:ext>
          </c:extLst>
        </c:ser>
        <c:ser>
          <c:idx val="37"/>
          <c:order val="37"/>
          <c:tx>
            <c:strRef>
              <c:f>'Muutos koulun tasolla'!$A$316</c:f>
              <c:strCache>
                <c:ptCount val="1"/>
                <c:pt idx="0">
                  <c:v>38</c:v>
                </c:pt>
              </c:strCache>
            </c:strRef>
          </c:tx>
          <c:spPr>
            <a:ln w="28575" cap="rnd">
              <a:solidFill>
                <a:srgbClr val="EF9F3C"/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tasolla'!$D$316,'Muutos koulun tasolla'!$G$316)</c:f>
              <c:numCache>
                <c:formatCode>0</c:formatCode>
                <c:ptCount val="2"/>
                <c:pt idx="0">
                  <c:v>373.7</c:v>
                </c:pt>
                <c:pt idx="1">
                  <c:v>567.33000000000004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5-1748-4A51-8B55-BE73807A5D68}"/>
            </c:ext>
          </c:extLst>
        </c:ser>
        <c:ser>
          <c:idx val="38"/>
          <c:order val="38"/>
          <c:tx>
            <c:strRef>
              <c:f>'Muutos koulun tasolla'!$A$317</c:f>
              <c:strCache>
                <c:ptCount val="1"/>
                <c:pt idx="0">
                  <c:v>39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tasolla'!$D$317,'Muutos koulun tasolla'!$G$317)</c:f>
              <c:numCache>
                <c:formatCode>0</c:formatCode>
                <c:ptCount val="2"/>
                <c:pt idx="0">
                  <c:v>314.99</c:v>
                </c:pt>
                <c:pt idx="1">
                  <c:v>507.91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6-1748-4A51-8B55-BE73807A5D68}"/>
            </c:ext>
          </c:extLst>
        </c:ser>
        <c:ser>
          <c:idx val="39"/>
          <c:order val="39"/>
          <c:tx>
            <c:strRef>
              <c:f>'Muutos koulun tasolla'!$A$318</c:f>
              <c:strCache>
                <c:ptCount val="1"/>
                <c:pt idx="0">
                  <c:v>40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tasolla'!$D$318,'Muutos koulun tasolla'!$G$318)</c:f>
              <c:numCache>
                <c:formatCode>0</c:formatCode>
                <c:ptCount val="2"/>
                <c:pt idx="0">
                  <c:v>325.08999999999997</c:v>
                </c:pt>
                <c:pt idx="1">
                  <c:v>520.99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7-1748-4A51-8B55-BE73807A5D68}"/>
            </c:ext>
          </c:extLst>
        </c:ser>
        <c:ser>
          <c:idx val="40"/>
          <c:order val="40"/>
          <c:tx>
            <c:strRef>
              <c:f>'Muutos koulun tasolla'!$A$319</c:f>
              <c:strCache>
                <c:ptCount val="1"/>
                <c:pt idx="0">
                  <c:v>41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tasolla'!$D$319,'Muutos koulun tasolla'!$G$319)</c:f>
              <c:numCache>
                <c:formatCode>0</c:formatCode>
                <c:ptCount val="2"/>
                <c:pt idx="0">
                  <c:v>327.76</c:v>
                </c:pt>
                <c:pt idx="1">
                  <c:v>519.95000000000005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8-1748-4A51-8B55-BE73807A5D68}"/>
            </c:ext>
          </c:extLst>
        </c:ser>
        <c:ser>
          <c:idx val="41"/>
          <c:order val="41"/>
          <c:tx>
            <c:strRef>
              <c:f>'Muutos koulun tasolla'!$A$320</c:f>
              <c:strCache>
                <c:ptCount val="1"/>
                <c:pt idx="0">
                  <c:v>42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tasolla'!$D$320,'Muutos koulun tasolla'!$G$320)</c:f>
              <c:numCache>
                <c:formatCode>0</c:formatCode>
                <c:ptCount val="2"/>
                <c:pt idx="0">
                  <c:v>332.08</c:v>
                </c:pt>
                <c:pt idx="1">
                  <c:v>523.97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9-1748-4A51-8B55-BE73807A5D68}"/>
            </c:ext>
          </c:extLst>
        </c:ser>
        <c:ser>
          <c:idx val="42"/>
          <c:order val="42"/>
          <c:tx>
            <c:strRef>
              <c:f>'Muutos koulun tasolla'!$A$321</c:f>
              <c:strCache>
                <c:ptCount val="1"/>
                <c:pt idx="0">
                  <c:v>43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tasolla'!$D$321,'Muutos koulun tasolla'!$G$321)</c:f>
              <c:numCache>
                <c:formatCode>0</c:formatCode>
                <c:ptCount val="2"/>
                <c:pt idx="0">
                  <c:v>342.12</c:v>
                </c:pt>
                <c:pt idx="1">
                  <c:v>533.89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A-1748-4A51-8B55-BE73807A5D68}"/>
            </c:ext>
          </c:extLst>
        </c:ser>
        <c:ser>
          <c:idx val="43"/>
          <c:order val="43"/>
          <c:tx>
            <c:strRef>
              <c:f>'Muutos koulun tasolla'!$A$322</c:f>
              <c:strCache>
                <c:ptCount val="1"/>
                <c:pt idx="0">
                  <c:v>44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tasolla'!$D$322,'Muutos koulun tasolla'!$G$322)</c:f>
              <c:numCache>
                <c:formatCode>0</c:formatCode>
                <c:ptCount val="2"/>
                <c:pt idx="0">
                  <c:v>338.86</c:v>
                </c:pt>
                <c:pt idx="1">
                  <c:v>531.12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B-1748-4A51-8B55-BE73807A5D68}"/>
            </c:ext>
          </c:extLst>
        </c:ser>
        <c:ser>
          <c:idx val="44"/>
          <c:order val="44"/>
          <c:tx>
            <c:strRef>
              <c:f>'Muutos koulun tasolla'!$A$323</c:f>
              <c:strCache>
                <c:ptCount val="1"/>
                <c:pt idx="0">
                  <c:v>45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tasolla'!$D$323,'Muutos koulun tasolla'!$G$323)</c:f>
              <c:numCache>
                <c:formatCode>0</c:formatCode>
                <c:ptCount val="2"/>
                <c:pt idx="0">
                  <c:v>343.99</c:v>
                </c:pt>
                <c:pt idx="1">
                  <c:v>533.57000000000005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C-1748-4A51-8B55-BE73807A5D68}"/>
            </c:ext>
          </c:extLst>
        </c:ser>
        <c:ser>
          <c:idx val="45"/>
          <c:order val="45"/>
          <c:tx>
            <c:strRef>
              <c:f>'Muutos koulun tasolla'!$A$324</c:f>
              <c:strCache>
                <c:ptCount val="1"/>
                <c:pt idx="0">
                  <c:v>46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tasolla'!$D$324,'Muutos koulun tasolla'!$G$324)</c:f>
              <c:numCache>
                <c:formatCode>0</c:formatCode>
                <c:ptCount val="2"/>
                <c:pt idx="0">
                  <c:v>346.36</c:v>
                </c:pt>
                <c:pt idx="1">
                  <c:v>535.35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D-1748-4A51-8B55-BE73807A5D68}"/>
            </c:ext>
          </c:extLst>
        </c:ser>
        <c:ser>
          <c:idx val="46"/>
          <c:order val="46"/>
          <c:tx>
            <c:strRef>
              <c:f>'Muutos koulun tasolla'!$A$325</c:f>
              <c:strCache>
                <c:ptCount val="1"/>
                <c:pt idx="0">
                  <c:v>47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tasolla'!$D$325,'Muutos koulun tasolla'!$G$325)</c:f>
              <c:numCache>
                <c:formatCode>0</c:formatCode>
                <c:ptCount val="2"/>
                <c:pt idx="0">
                  <c:v>346.9</c:v>
                </c:pt>
                <c:pt idx="1">
                  <c:v>535.67999999999995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E-1748-4A51-8B55-BE73807A5D68}"/>
            </c:ext>
          </c:extLst>
        </c:ser>
        <c:ser>
          <c:idx val="47"/>
          <c:order val="47"/>
          <c:tx>
            <c:strRef>
              <c:f>'Muutos koulun tasolla'!$A$326</c:f>
              <c:strCache>
                <c:ptCount val="1"/>
                <c:pt idx="0">
                  <c:v>48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tasolla'!$D$326,'Muutos koulun tasolla'!$G$326)</c:f>
              <c:numCache>
                <c:formatCode>0</c:formatCode>
                <c:ptCount val="2"/>
                <c:pt idx="0">
                  <c:v>316.94</c:v>
                </c:pt>
                <c:pt idx="1">
                  <c:v>505.28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F-1748-4A51-8B55-BE73807A5D68}"/>
            </c:ext>
          </c:extLst>
        </c:ser>
        <c:ser>
          <c:idx val="48"/>
          <c:order val="48"/>
          <c:tx>
            <c:strRef>
              <c:f>'Muutos koulun tasolla'!$A$327</c:f>
              <c:strCache>
                <c:ptCount val="1"/>
                <c:pt idx="0">
                  <c:v>49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tasolla'!$D$327,'Muutos koulun tasolla'!$G$327)</c:f>
              <c:numCache>
                <c:formatCode>0</c:formatCode>
                <c:ptCount val="2"/>
                <c:pt idx="0">
                  <c:v>357.62</c:v>
                </c:pt>
                <c:pt idx="1">
                  <c:v>545.89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30-1748-4A51-8B55-BE73807A5D68}"/>
            </c:ext>
          </c:extLst>
        </c:ser>
        <c:ser>
          <c:idx val="49"/>
          <c:order val="49"/>
          <c:tx>
            <c:strRef>
              <c:f>'Muutos koulun tasolla'!$A$328</c:f>
              <c:strCache>
                <c:ptCount val="1"/>
                <c:pt idx="0">
                  <c:v>50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tasolla'!$D$328,'Muutos koulun tasolla'!$G$328)</c:f>
              <c:numCache>
                <c:formatCode>0</c:formatCode>
                <c:ptCount val="2"/>
                <c:pt idx="0">
                  <c:v>339.51</c:v>
                </c:pt>
                <c:pt idx="1">
                  <c:v>526.19000000000005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31-1748-4A51-8B55-BE73807A5D68}"/>
            </c:ext>
          </c:extLst>
        </c:ser>
        <c:ser>
          <c:idx val="50"/>
          <c:order val="50"/>
          <c:tx>
            <c:strRef>
              <c:f>'Muutos koulun tasolla'!$A$329</c:f>
              <c:strCache>
                <c:ptCount val="1"/>
                <c:pt idx="0">
                  <c:v>51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tasolla'!$D$329,'Muutos koulun tasolla'!$G$329)</c:f>
              <c:numCache>
                <c:formatCode>0</c:formatCode>
                <c:ptCount val="2"/>
                <c:pt idx="0">
                  <c:v>329.11</c:v>
                </c:pt>
                <c:pt idx="1">
                  <c:v>522.26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32-1748-4A51-8B55-BE73807A5D68}"/>
            </c:ext>
          </c:extLst>
        </c:ser>
        <c:ser>
          <c:idx val="51"/>
          <c:order val="51"/>
          <c:tx>
            <c:strRef>
              <c:f>'Muutos koulun tasolla'!$A$330</c:f>
              <c:strCache>
                <c:ptCount val="1"/>
                <c:pt idx="0">
                  <c:v>52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tasolla'!$D$330,'Muutos koulun tasolla'!$G$330)</c:f>
              <c:numCache>
                <c:formatCode>0</c:formatCode>
                <c:ptCount val="2"/>
                <c:pt idx="0">
                  <c:v>338.74</c:v>
                </c:pt>
                <c:pt idx="1">
                  <c:v>524.66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33-1748-4A51-8B55-BE73807A5D68}"/>
            </c:ext>
          </c:extLst>
        </c:ser>
        <c:ser>
          <c:idx val="52"/>
          <c:order val="52"/>
          <c:tx>
            <c:strRef>
              <c:f>'Muutos koulun tasolla'!$A$331</c:f>
              <c:strCache>
                <c:ptCount val="1"/>
                <c:pt idx="0">
                  <c:v>53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tasolla'!$D$331,'Muutos koulun tasolla'!$G$331)</c:f>
              <c:numCache>
                <c:formatCode>0</c:formatCode>
                <c:ptCount val="2"/>
                <c:pt idx="0">
                  <c:v>373.54</c:v>
                </c:pt>
                <c:pt idx="1">
                  <c:v>559.22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34-1748-4A51-8B55-BE73807A5D68}"/>
            </c:ext>
          </c:extLst>
        </c:ser>
        <c:ser>
          <c:idx val="53"/>
          <c:order val="53"/>
          <c:tx>
            <c:strRef>
              <c:f>'Muutos koulun tasolla'!$A$332</c:f>
              <c:strCache>
                <c:ptCount val="1"/>
                <c:pt idx="0">
                  <c:v>54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tasolla'!$D$332,'Muutos koulun tasolla'!$G$332)</c:f>
              <c:numCache>
                <c:formatCode>0</c:formatCode>
                <c:ptCount val="2"/>
                <c:pt idx="0">
                  <c:v>340.9</c:v>
                </c:pt>
                <c:pt idx="1">
                  <c:v>526.54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35-1748-4A51-8B55-BE73807A5D68}"/>
            </c:ext>
          </c:extLst>
        </c:ser>
        <c:ser>
          <c:idx val="54"/>
          <c:order val="54"/>
          <c:tx>
            <c:strRef>
              <c:f>'Muutos koulun tasolla'!$A$333</c:f>
              <c:strCache>
                <c:ptCount val="1"/>
                <c:pt idx="0">
                  <c:v>55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tasolla'!$D$333,'Muutos koulun tasolla'!$G$333)</c:f>
              <c:numCache>
                <c:formatCode>0</c:formatCode>
                <c:ptCount val="2"/>
                <c:pt idx="0">
                  <c:v>337.73</c:v>
                </c:pt>
                <c:pt idx="1">
                  <c:v>523.29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36-1748-4A51-8B55-BE73807A5D68}"/>
            </c:ext>
          </c:extLst>
        </c:ser>
        <c:ser>
          <c:idx val="55"/>
          <c:order val="55"/>
          <c:tx>
            <c:strRef>
              <c:f>'Muutos koulun tasolla'!$A$334</c:f>
              <c:strCache>
                <c:ptCount val="1"/>
                <c:pt idx="0">
                  <c:v>56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tasolla'!$D$334,'Muutos koulun tasolla'!$G$334)</c:f>
              <c:numCache>
                <c:formatCode>0</c:formatCode>
                <c:ptCount val="2"/>
                <c:pt idx="0">
                  <c:v>326.35000000000002</c:v>
                </c:pt>
                <c:pt idx="1">
                  <c:v>511.14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37-1748-4A51-8B55-BE73807A5D68}"/>
            </c:ext>
          </c:extLst>
        </c:ser>
        <c:ser>
          <c:idx val="56"/>
          <c:order val="56"/>
          <c:tx>
            <c:strRef>
              <c:f>'Muutos koulun tasolla'!$A$335</c:f>
              <c:strCache>
                <c:ptCount val="1"/>
                <c:pt idx="0">
                  <c:v>57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tasolla'!$D$335,'Muutos koulun tasolla'!$G$335)</c:f>
              <c:numCache>
                <c:formatCode>0</c:formatCode>
                <c:ptCount val="2"/>
                <c:pt idx="0">
                  <c:v>341.26</c:v>
                </c:pt>
                <c:pt idx="1">
                  <c:v>526.57000000000005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38-1748-4A51-8B55-BE73807A5D68}"/>
            </c:ext>
          </c:extLst>
        </c:ser>
        <c:ser>
          <c:idx val="57"/>
          <c:order val="57"/>
          <c:tx>
            <c:strRef>
              <c:f>'Muutos koulun tasolla'!$A$336</c:f>
              <c:strCache>
                <c:ptCount val="1"/>
                <c:pt idx="0">
                  <c:v>58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tasolla'!$D$336,'Muutos koulun tasolla'!$G$336)</c:f>
              <c:numCache>
                <c:formatCode>0</c:formatCode>
                <c:ptCount val="2"/>
                <c:pt idx="0">
                  <c:v>305.17</c:v>
                </c:pt>
                <c:pt idx="1">
                  <c:v>490.22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39-1748-4A51-8B55-BE73807A5D68}"/>
            </c:ext>
          </c:extLst>
        </c:ser>
        <c:ser>
          <c:idx val="58"/>
          <c:order val="58"/>
          <c:tx>
            <c:strRef>
              <c:f>'Muutos koulun tasolla'!$A$337</c:f>
              <c:strCache>
                <c:ptCount val="1"/>
                <c:pt idx="0">
                  <c:v>59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tasolla'!$D$337,'Muutos koulun tasolla'!$G$337)</c:f>
              <c:numCache>
                <c:formatCode>0</c:formatCode>
                <c:ptCount val="2"/>
                <c:pt idx="0">
                  <c:v>358.14</c:v>
                </c:pt>
                <c:pt idx="1">
                  <c:v>543.02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3A-1748-4A51-8B55-BE73807A5D68}"/>
            </c:ext>
          </c:extLst>
        </c:ser>
        <c:ser>
          <c:idx val="59"/>
          <c:order val="59"/>
          <c:tx>
            <c:strRef>
              <c:f>'Muutos koulun tasolla'!$A$338</c:f>
              <c:strCache>
                <c:ptCount val="1"/>
                <c:pt idx="0">
                  <c:v>60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tasolla'!$D$338,'Muutos koulun tasolla'!$G$338)</c:f>
              <c:numCache>
                <c:formatCode>0</c:formatCode>
                <c:ptCount val="2"/>
                <c:pt idx="0">
                  <c:v>350.7</c:v>
                </c:pt>
                <c:pt idx="1">
                  <c:v>535.47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3B-1748-4A51-8B55-BE73807A5D68}"/>
            </c:ext>
          </c:extLst>
        </c:ser>
        <c:ser>
          <c:idx val="60"/>
          <c:order val="60"/>
          <c:tx>
            <c:strRef>
              <c:f>'Muutos koulun tasolla'!$A$339</c:f>
              <c:strCache>
                <c:ptCount val="1"/>
                <c:pt idx="0">
                  <c:v>61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tasolla'!$D$339,'Muutos koulun tasolla'!$G$339)</c:f>
              <c:numCache>
                <c:formatCode>0</c:formatCode>
                <c:ptCount val="2"/>
                <c:pt idx="0">
                  <c:v>355.73</c:v>
                </c:pt>
                <c:pt idx="1">
                  <c:v>539.94000000000005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3C-1748-4A51-8B55-BE73807A5D68}"/>
            </c:ext>
          </c:extLst>
        </c:ser>
        <c:ser>
          <c:idx val="61"/>
          <c:order val="61"/>
          <c:tx>
            <c:strRef>
              <c:f>'Muutos koulun tasolla'!$A$340</c:f>
              <c:strCache>
                <c:ptCount val="1"/>
                <c:pt idx="0">
                  <c:v>62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tasolla'!$D$340,'Muutos koulun tasolla'!$G$340)</c:f>
              <c:numCache>
                <c:formatCode>0</c:formatCode>
                <c:ptCount val="2"/>
                <c:pt idx="0">
                  <c:v>327.98</c:v>
                </c:pt>
                <c:pt idx="1">
                  <c:v>512.02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3D-1748-4A51-8B55-BE73807A5D68}"/>
            </c:ext>
          </c:extLst>
        </c:ser>
        <c:ser>
          <c:idx val="62"/>
          <c:order val="62"/>
          <c:tx>
            <c:strRef>
              <c:f>'Muutos koulun tasolla'!$A$341</c:f>
              <c:strCache>
                <c:ptCount val="1"/>
                <c:pt idx="0">
                  <c:v>63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tasolla'!$D$341,'Muutos koulun tasolla'!$G$341)</c:f>
              <c:numCache>
                <c:formatCode>0</c:formatCode>
                <c:ptCount val="2"/>
                <c:pt idx="0">
                  <c:v>337.53</c:v>
                </c:pt>
                <c:pt idx="1">
                  <c:v>519.48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3E-1748-4A51-8B55-BE73807A5D68}"/>
            </c:ext>
          </c:extLst>
        </c:ser>
        <c:ser>
          <c:idx val="63"/>
          <c:order val="63"/>
          <c:tx>
            <c:strRef>
              <c:f>'Muutos koulun tasolla'!$A$342</c:f>
              <c:strCache>
                <c:ptCount val="1"/>
                <c:pt idx="0">
                  <c:v>64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tasolla'!$D$342,'Muutos koulun tasolla'!$G$342)</c:f>
              <c:numCache>
                <c:formatCode>0</c:formatCode>
                <c:ptCount val="2"/>
                <c:pt idx="0">
                  <c:v>306.62</c:v>
                </c:pt>
                <c:pt idx="1">
                  <c:v>489.98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3F-1748-4A51-8B55-BE73807A5D68}"/>
            </c:ext>
          </c:extLst>
        </c:ser>
        <c:ser>
          <c:idx val="64"/>
          <c:order val="64"/>
          <c:tx>
            <c:strRef>
              <c:f>'Muutos koulun tasolla'!$A$343</c:f>
              <c:strCache>
                <c:ptCount val="1"/>
                <c:pt idx="0">
                  <c:v>65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tasolla'!$D$343,'Muutos koulun tasolla'!$G$343)</c:f>
              <c:numCache>
                <c:formatCode>0</c:formatCode>
                <c:ptCount val="2"/>
                <c:pt idx="0">
                  <c:v>346.86</c:v>
                </c:pt>
                <c:pt idx="1">
                  <c:v>530.16999999999996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40-1748-4A51-8B55-BE73807A5D68}"/>
            </c:ext>
          </c:extLst>
        </c:ser>
        <c:ser>
          <c:idx val="65"/>
          <c:order val="65"/>
          <c:tx>
            <c:strRef>
              <c:f>'Muutos koulun tasolla'!$A$344</c:f>
              <c:strCache>
                <c:ptCount val="1"/>
                <c:pt idx="0">
                  <c:v>66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tasolla'!$D$344,'Muutos koulun tasolla'!$G$344)</c:f>
              <c:numCache>
                <c:formatCode>0</c:formatCode>
                <c:ptCount val="2"/>
                <c:pt idx="0">
                  <c:v>345.67</c:v>
                </c:pt>
                <c:pt idx="1">
                  <c:v>529.02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41-1748-4A51-8B55-BE73807A5D68}"/>
            </c:ext>
          </c:extLst>
        </c:ser>
        <c:ser>
          <c:idx val="66"/>
          <c:order val="66"/>
          <c:tx>
            <c:strRef>
              <c:f>'Muutos koulun tasolla'!$A$345</c:f>
              <c:strCache>
                <c:ptCount val="1"/>
                <c:pt idx="0">
                  <c:v>67</c:v>
                </c:pt>
              </c:strCache>
            </c:strRef>
          </c:tx>
          <c:spPr>
            <a:ln w="28575" cap="rnd">
              <a:solidFill>
                <a:srgbClr val="9B9170"/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tasolla'!$D$345,'Muutos koulun tasolla'!$G$345)</c:f>
              <c:numCache>
                <c:formatCode>0</c:formatCode>
                <c:ptCount val="2"/>
                <c:pt idx="0">
                  <c:v>377.25</c:v>
                </c:pt>
                <c:pt idx="1">
                  <c:v>559.49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42-1748-4A51-8B55-BE73807A5D68}"/>
            </c:ext>
          </c:extLst>
        </c:ser>
        <c:ser>
          <c:idx val="67"/>
          <c:order val="67"/>
          <c:tx>
            <c:strRef>
              <c:f>'Muutos koulun tasolla'!$A$346</c:f>
              <c:strCache>
                <c:ptCount val="1"/>
                <c:pt idx="0">
                  <c:v>68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tasolla'!$D$346,'Muutos koulun tasolla'!$G$346)</c:f>
              <c:numCache>
                <c:formatCode>0</c:formatCode>
                <c:ptCount val="2"/>
                <c:pt idx="0">
                  <c:v>357.65</c:v>
                </c:pt>
                <c:pt idx="1">
                  <c:v>540.1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43-1748-4A51-8B55-BE73807A5D68}"/>
            </c:ext>
          </c:extLst>
        </c:ser>
        <c:ser>
          <c:idx val="68"/>
          <c:order val="68"/>
          <c:tx>
            <c:strRef>
              <c:f>'Muutos koulun tasolla'!$A$347</c:f>
              <c:strCache>
                <c:ptCount val="1"/>
                <c:pt idx="0">
                  <c:v>69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tasolla'!$D$347,'Muutos koulun tasolla'!$G$347)</c:f>
              <c:numCache>
                <c:formatCode>0</c:formatCode>
                <c:ptCount val="2"/>
                <c:pt idx="0">
                  <c:v>335.98</c:v>
                </c:pt>
                <c:pt idx="1">
                  <c:v>518.32000000000005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44-1748-4A51-8B55-BE73807A5D68}"/>
            </c:ext>
          </c:extLst>
        </c:ser>
        <c:ser>
          <c:idx val="69"/>
          <c:order val="69"/>
          <c:tx>
            <c:strRef>
              <c:f>'Muutos koulun tasolla'!$A$348</c:f>
              <c:strCache>
                <c:ptCount val="1"/>
                <c:pt idx="0">
                  <c:v>70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tasolla'!$D$348,'Muutos koulun tasolla'!$G$348)</c:f>
              <c:numCache>
                <c:formatCode>0</c:formatCode>
                <c:ptCount val="2"/>
                <c:pt idx="0">
                  <c:v>336.6</c:v>
                </c:pt>
                <c:pt idx="1">
                  <c:v>518.62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45-1748-4A51-8B55-BE73807A5D68}"/>
            </c:ext>
          </c:extLst>
        </c:ser>
        <c:ser>
          <c:idx val="70"/>
          <c:order val="70"/>
          <c:tx>
            <c:strRef>
              <c:f>'Muutos koulun tasolla'!$A$349</c:f>
              <c:strCache>
                <c:ptCount val="1"/>
                <c:pt idx="0">
                  <c:v>71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tasolla'!$D$349,'Muutos koulun tasolla'!$G$349)</c:f>
              <c:numCache>
                <c:formatCode>0</c:formatCode>
                <c:ptCount val="2"/>
                <c:pt idx="0">
                  <c:v>321.19</c:v>
                </c:pt>
                <c:pt idx="1">
                  <c:v>503.28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46-1748-4A51-8B55-BE73807A5D68}"/>
            </c:ext>
          </c:extLst>
        </c:ser>
        <c:ser>
          <c:idx val="71"/>
          <c:order val="71"/>
          <c:tx>
            <c:strRef>
              <c:f>'Muutos koulun tasolla'!$A$350</c:f>
              <c:strCache>
                <c:ptCount val="1"/>
                <c:pt idx="0">
                  <c:v>72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tasolla'!$D$350,'Muutos koulun tasolla'!$G$350)</c:f>
              <c:numCache>
                <c:formatCode>0</c:formatCode>
                <c:ptCount val="2"/>
                <c:pt idx="0">
                  <c:v>315.98</c:v>
                </c:pt>
                <c:pt idx="1">
                  <c:v>497.56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47-1748-4A51-8B55-BE73807A5D68}"/>
            </c:ext>
          </c:extLst>
        </c:ser>
        <c:ser>
          <c:idx val="72"/>
          <c:order val="72"/>
          <c:tx>
            <c:strRef>
              <c:f>'Muutos koulun tasolla'!$A$351</c:f>
              <c:strCache>
                <c:ptCount val="1"/>
                <c:pt idx="0">
                  <c:v>73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tasolla'!$D$351,'Muutos koulun tasolla'!$G$351)</c:f>
              <c:numCache>
                <c:formatCode>0</c:formatCode>
                <c:ptCount val="2"/>
                <c:pt idx="0">
                  <c:v>315.22000000000003</c:v>
                </c:pt>
                <c:pt idx="1">
                  <c:v>496.69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48-1748-4A51-8B55-BE73807A5D68}"/>
            </c:ext>
          </c:extLst>
        </c:ser>
        <c:ser>
          <c:idx val="73"/>
          <c:order val="73"/>
          <c:tx>
            <c:strRef>
              <c:f>'Muutos koulun tasolla'!$A$352</c:f>
              <c:strCache>
                <c:ptCount val="1"/>
                <c:pt idx="0">
                  <c:v>74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tasolla'!$D$352,'Muutos koulun tasolla'!$G$352)</c:f>
              <c:numCache>
                <c:formatCode>0</c:formatCode>
                <c:ptCount val="2"/>
                <c:pt idx="0">
                  <c:v>354.9</c:v>
                </c:pt>
                <c:pt idx="1">
                  <c:v>535.58000000000004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49-1748-4A51-8B55-BE73807A5D68}"/>
            </c:ext>
          </c:extLst>
        </c:ser>
        <c:ser>
          <c:idx val="74"/>
          <c:order val="74"/>
          <c:tx>
            <c:strRef>
              <c:f>'Muutos koulun tasolla'!$A$353</c:f>
              <c:strCache>
                <c:ptCount val="1"/>
                <c:pt idx="0">
                  <c:v>75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tasolla'!$D$353,'Muutos koulun tasolla'!$G$353)</c:f>
              <c:numCache>
                <c:formatCode>0</c:formatCode>
                <c:ptCount val="2"/>
                <c:pt idx="0">
                  <c:v>342.71</c:v>
                </c:pt>
                <c:pt idx="1">
                  <c:v>522.32000000000005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4A-1748-4A51-8B55-BE73807A5D68}"/>
            </c:ext>
          </c:extLst>
        </c:ser>
        <c:ser>
          <c:idx val="75"/>
          <c:order val="75"/>
          <c:tx>
            <c:strRef>
              <c:f>'Muutos koulun tasolla'!$A$354</c:f>
              <c:strCache>
                <c:ptCount val="1"/>
                <c:pt idx="0">
                  <c:v>76</c:v>
                </c:pt>
              </c:strCache>
            </c:strRef>
          </c:tx>
          <c:spPr>
            <a:ln w="28575" cap="rnd">
              <a:solidFill>
                <a:srgbClr val="EF9F3C"/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tasolla'!$D$354,'Muutos koulun tasolla'!$G$354)</c:f>
              <c:numCache>
                <c:formatCode>0</c:formatCode>
                <c:ptCount val="2"/>
                <c:pt idx="0">
                  <c:v>365.75</c:v>
                </c:pt>
                <c:pt idx="1">
                  <c:v>541.34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4B-1748-4A51-8B55-BE73807A5D68}"/>
            </c:ext>
          </c:extLst>
        </c:ser>
        <c:ser>
          <c:idx val="76"/>
          <c:order val="76"/>
          <c:tx>
            <c:strRef>
              <c:f>'Muutos koulun tasolla'!$A$355</c:f>
              <c:strCache>
                <c:ptCount val="1"/>
                <c:pt idx="0">
                  <c:v>77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tasolla'!$D$355,'Muutos koulun tasolla'!$G$355)</c:f>
              <c:numCache>
                <c:formatCode>0</c:formatCode>
                <c:ptCount val="2"/>
                <c:pt idx="0">
                  <c:v>333.36</c:v>
                </c:pt>
                <c:pt idx="1">
                  <c:v>511.68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4C-1748-4A51-8B55-BE73807A5D68}"/>
            </c:ext>
          </c:extLst>
        </c:ser>
        <c:ser>
          <c:idx val="77"/>
          <c:order val="77"/>
          <c:tx>
            <c:strRef>
              <c:f>'Muutos koulun tasolla'!$A$356</c:f>
              <c:strCache>
                <c:ptCount val="1"/>
                <c:pt idx="0">
                  <c:v>78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tasolla'!$D$356,'Muutos koulun tasolla'!$G$356)</c:f>
              <c:numCache>
                <c:formatCode>0</c:formatCode>
                <c:ptCount val="2"/>
                <c:pt idx="0">
                  <c:v>338.44</c:v>
                </c:pt>
                <c:pt idx="1">
                  <c:v>516.44000000000005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4D-1748-4A51-8B55-BE73807A5D68}"/>
            </c:ext>
          </c:extLst>
        </c:ser>
        <c:ser>
          <c:idx val="78"/>
          <c:order val="78"/>
          <c:tx>
            <c:strRef>
              <c:f>'Muutos koulun tasolla'!$A$357</c:f>
              <c:strCache>
                <c:ptCount val="1"/>
                <c:pt idx="0">
                  <c:v>79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tasolla'!$D$357,'Muutos koulun tasolla'!$G$357)</c:f>
              <c:numCache>
                <c:formatCode>0</c:formatCode>
                <c:ptCount val="2"/>
                <c:pt idx="0">
                  <c:v>355.2</c:v>
                </c:pt>
                <c:pt idx="1">
                  <c:v>533.04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4E-1748-4A51-8B55-BE73807A5D68}"/>
            </c:ext>
          </c:extLst>
        </c:ser>
        <c:ser>
          <c:idx val="79"/>
          <c:order val="79"/>
          <c:tx>
            <c:strRef>
              <c:f>'Muutos koulun tasolla'!$A$358</c:f>
              <c:strCache>
                <c:ptCount val="1"/>
                <c:pt idx="0">
                  <c:v>80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tasolla'!$D$358,'Muutos koulun tasolla'!$G$358)</c:f>
              <c:numCache>
                <c:formatCode>0</c:formatCode>
                <c:ptCount val="2"/>
                <c:pt idx="0">
                  <c:v>343.66</c:v>
                </c:pt>
                <c:pt idx="1">
                  <c:v>520.92999999999995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4F-1748-4A51-8B55-BE73807A5D68}"/>
            </c:ext>
          </c:extLst>
        </c:ser>
        <c:ser>
          <c:idx val="80"/>
          <c:order val="80"/>
          <c:tx>
            <c:strRef>
              <c:f>'Muutos koulun tasolla'!$A$359</c:f>
              <c:strCache>
                <c:ptCount val="1"/>
                <c:pt idx="0">
                  <c:v>81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tasolla'!$D$359,'Muutos koulun tasolla'!$G$359)</c:f>
              <c:numCache>
                <c:formatCode>0</c:formatCode>
                <c:ptCount val="2"/>
                <c:pt idx="0">
                  <c:v>361.67</c:v>
                </c:pt>
                <c:pt idx="1">
                  <c:v>538.82000000000005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50-1748-4A51-8B55-BE73807A5D68}"/>
            </c:ext>
          </c:extLst>
        </c:ser>
        <c:ser>
          <c:idx val="81"/>
          <c:order val="81"/>
          <c:tx>
            <c:strRef>
              <c:f>'Muutos koulun tasolla'!$A$360</c:f>
              <c:strCache>
                <c:ptCount val="1"/>
                <c:pt idx="0">
                  <c:v>82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tasolla'!$D$360,'Muutos koulun tasolla'!$G$360)</c:f>
              <c:numCache>
                <c:formatCode>0</c:formatCode>
                <c:ptCount val="2"/>
                <c:pt idx="0">
                  <c:v>333.6</c:v>
                </c:pt>
                <c:pt idx="1">
                  <c:v>510.74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51-1748-4A51-8B55-BE73807A5D68}"/>
            </c:ext>
          </c:extLst>
        </c:ser>
        <c:ser>
          <c:idx val="82"/>
          <c:order val="82"/>
          <c:tx>
            <c:strRef>
              <c:f>'Muutos koulun tasolla'!$A$361</c:f>
              <c:strCache>
                <c:ptCount val="1"/>
                <c:pt idx="0">
                  <c:v>83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tasolla'!$D$361,'Muutos koulun tasolla'!$G$361)</c:f>
              <c:numCache>
                <c:formatCode>0</c:formatCode>
                <c:ptCount val="2"/>
                <c:pt idx="0">
                  <c:v>339.82</c:v>
                </c:pt>
                <c:pt idx="1">
                  <c:v>516.89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52-1748-4A51-8B55-BE73807A5D68}"/>
            </c:ext>
          </c:extLst>
        </c:ser>
        <c:ser>
          <c:idx val="83"/>
          <c:order val="83"/>
          <c:tx>
            <c:strRef>
              <c:f>'Muutos koulun tasolla'!$A$362</c:f>
              <c:strCache>
                <c:ptCount val="1"/>
                <c:pt idx="0">
                  <c:v>84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tasolla'!$D$362,'Muutos koulun tasolla'!$G$362)</c:f>
              <c:numCache>
                <c:formatCode>0</c:formatCode>
                <c:ptCount val="2"/>
                <c:pt idx="0">
                  <c:v>332.44</c:v>
                </c:pt>
                <c:pt idx="1">
                  <c:v>511.53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53-1748-4A51-8B55-BE73807A5D68}"/>
            </c:ext>
          </c:extLst>
        </c:ser>
        <c:ser>
          <c:idx val="84"/>
          <c:order val="84"/>
          <c:tx>
            <c:strRef>
              <c:f>'Muutos koulun tasolla'!$A$363</c:f>
              <c:strCache>
                <c:ptCount val="1"/>
                <c:pt idx="0">
                  <c:v>85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tasolla'!$D$363,'Muutos koulun tasolla'!$G$363)</c:f>
              <c:numCache>
                <c:formatCode>0</c:formatCode>
                <c:ptCount val="2"/>
                <c:pt idx="0">
                  <c:v>344.12</c:v>
                </c:pt>
                <c:pt idx="1">
                  <c:v>521.17999999999995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54-1748-4A51-8B55-BE73807A5D68}"/>
            </c:ext>
          </c:extLst>
        </c:ser>
        <c:ser>
          <c:idx val="85"/>
          <c:order val="85"/>
          <c:tx>
            <c:strRef>
              <c:f>'Muutos koulun tasolla'!$A$364</c:f>
              <c:strCache>
                <c:ptCount val="1"/>
                <c:pt idx="0">
                  <c:v>86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tasolla'!$D$364,'Muutos koulun tasolla'!$G$364)</c:f>
              <c:numCache>
                <c:formatCode>0</c:formatCode>
                <c:ptCount val="2"/>
                <c:pt idx="0">
                  <c:v>332.83</c:v>
                </c:pt>
                <c:pt idx="1">
                  <c:v>508.59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55-1748-4A51-8B55-BE73807A5D68}"/>
            </c:ext>
          </c:extLst>
        </c:ser>
        <c:ser>
          <c:idx val="86"/>
          <c:order val="86"/>
          <c:tx>
            <c:strRef>
              <c:f>'Muutos koulun tasolla'!$A$365</c:f>
              <c:strCache>
                <c:ptCount val="1"/>
                <c:pt idx="0">
                  <c:v>87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tasolla'!$D$365,'Muutos koulun tasolla'!$G$365)</c:f>
              <c:numCache>
                <c:formatCode>0</c:formatCode>
                <c:ptCount val="2"/>
                <c:pt idx="0">
                  <c:v>331.44</c:v>
                </c:pt>
                <c:pt idx="1">
                  <c:v>511.41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56-1748-4A51-8B55-BE73807A5D68}"/>
            </c:ext>
          </c:extLst>
        </c:ser>
        <c:ser>
          <c:idx val="87"/>
          <c:order val="87"/>
          <c:tx>
            <c:strRef>
              <c:f>'Muutos koulun tasolla'!$A$366</c:f>
              <c:strCache>
                <c:ptCount val="1"/>
                <c:pt idx="0">
                  <c:v>88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tasolla'!$D$366,'Muutos koulun tasolla'!$G$366)</c:f>
              <c:numCache>
                <c:formatCode>0</c:formatCode>
                <c:ptCount val="2"/>
                <c:pt idx="0">
                  <c:v>331.18</c:v>
                </c:pt>
                <c:pt idx="1">
                  <c:v>506.13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57-1748-4A51-8B55-BE73807A5D68}"/>
            </c:ext>
          </c:extLst>
        </c:ser>
        <c:ser>
          <c:idx val="88"/>
          <c:order val="88"/>
          <c:tx>
            <c:strRef>
              <c:f>'Muutos koulun tasolla'!$A$367</c:f>
              <c:strCache>
                <c:ptCount val="1"/>
                <c:pt idx="0">
                  <c:v>89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tasolla'!$D$367,'Muutos koulun tasolla'!$G$367)</c:f>
              <c:numCache>
                <c:formatCode>0</c:formatCode>
                <c:ptCount val="2"/>
                <c:pt idx="0">
                  <c:v>346.72</c:v>
                </c:pt>
                <c:pt idx="1">
                  <c:v>523.11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58-1748-4A51-8B55-BE73807A5D68}"/>
            </c:ext>
          </c:extLst>
        </c:ser>
        <c:ser>
          <c:idx val="89"/>
          <c:order val="89"/>
          <c:tx>
            <c:strRef>
              <c:f>'Muutos koulun tasolla'!$A$368</c:f>
              <c:strCache>
                <c:ptCount val="1"/>
                <c:pt idx="0">
                  <c:v>90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tasolla'!$D$368,'Muutos koulun tasolla'!$G$368)</c:f>
              <c:numCache>
                <c:formatCode>0</c:formatCode>
                <c:ptCount val="2"/>
                <c:pt idx="0">
                  <c:v>333.56</c:v>
                </c:pt>
                <c:pt idx="1">
                  <c:v>506.35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59-1748-4A51-8B55-BE73807A5D68}"/>
            </c:ext>
          </c:extLst>
        </c:ser>
        <c:ser>
          <c:idx val="90"/>
          <c:order val="90"/>
          <c:tx>
            <c:strRef>
              <c:f>'Muutos koulun tasolla'!$A$369</c:f>
              <c:strCache>
                <c:ptCount val="1"/>
                <c:pt idx="0">
                  <c:v>91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tasolla'!$D$369,'Muutos koulun tasolla'!$G$369)</c:f>
              <c:numCache>
                <c:formatCode>0</c:formatCode>
                <c:ptCount val="2"/>
                <c:pt idx="0">
                  <c:v>375.06</c:v>
                </c:pt>
                <c:pt idx="1">
                  <c:v>549.89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5A-1748-4A51-8B55-BE73807A5D68}"/>
            </c:ext>
          </c:extLst>
        </c:ser>
        <c:ser>
          <c:idx val="91"/>
          <c:order val="91"/>
          <c:tx>
            <c:strRef>
              <c:f>'Muutos koulun tasolla'!$A$370</c:f>
              <c:strCache>
                <c:ptCount val="1"/>
                <c:pt idx="0">
                  <c:v>92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tasolla'!$D$370,'Muutos koulun tasolla'!$G$370)</c:f>
              <c:numCache>
                <c:formatCode>0</c:formatCode>
                <c:ptCount val="2"/>
                <c:pt idx="0">
                  <c:v>330.84</c:v>
                </c:pt>
                <c:pt idx="1">
                  <c:v>505.49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5B-1748-4A51-8B55-BE73807A5D68}"/>
            </c:ext>
          </c:extLst>
        </c:ser>
        <c:ser>
          <c:idx val="92"/>
          <c:order val="92"/>
          <c:tx>
            <c:strRef>
              <c:f>'Muutos koulun tasolla'!$A$371</c:f>
              <c:strCache>
                <c:ptCount val="1"/>
                <c:pt idx="0">
                  <c:v>93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tasolla'!$D$371,'Muutos koulun tasolla'!$G$371)</c:f>
              <c:numCache>
                <c:formatCode>0</c:formatCode>
                <c:ptCount val="2"/>
                <c:pt idx="0">
                  <c:v>339.41</c:v>
                </c:pt>
                <c:pt idx="1">
                  <c:v>513.83000000000004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5C-1748-4A51-8B55-BE73807A5D68}"/>
            </c:ext>
          </c:extLst>
        </c:ser>
        <c:ser>
          <c:idx val="93"/>
          <c:order val="93"/>
          <c:tx>
            <c:strRef>
              <c:f>'Muutos koulun tasolla'!$A$372</c:f>
              <c:strCache>
                <c:ptCount val="1"/>
                <c:pt idx="0">
                  <c:v>94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tasolla'!$D$372,'Muutos koulun tasolla'!$G$372)</c:f>
              <c:numCache>
                <c:formatCode>0</c:formatCode>
                <c:ptCount val="2"/>
                <c:pt idx="0">
                  <c:v>375.33</c:v>
                </c:pt>
                <c:pt idx="1">
                  <c:v>552.25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5D-1748-4A51-8B55-BE73807A5D68}"/>
            </c:ext>
          </c:extLst>
        </c:ser>
        <c:ser>
          <c:idx val="94"/>
          <c:order val="94"/>
          <c:tx>
            <c:strRef>
              <c:f>'Muutos koulun tasolla'!$A$373</c:f>
              <c:strCache>
                <c:ptCount val="1"/>
                <c:pt idx="0">
                  <c:v>95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tasolla'!$D$373,'Muutos koulun tasolla'!$G$373)</c:f>
              <c:numCache>
                <c:formatCode>0</c:formatCode>
                <c:ptCount val="2"/>
                <c:pt idx="0">
                  <c:v>345.77</c:v>
                </c:pt>
                <c:pt idx="1">
                  <c:v>520.11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5E-1748-4A51-8B55-BE73807A5D68}"/>
            </c:ext>
          </c:extLst>
        </c:ser>
        <c:ser>
          <c:idx val="95"/>
          <c:order val="95"/>
          <c:tx>
            <c:strRef>
              <c:f>'Muutos koulun tasolla'!$A$374</c:f>
              <c:strCache>
                <c:ptCount val="1"/>
                <c:pt idx="0">
                  <c:v>96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tasolla'!$D$374,'Muutos koulun tasolla'!$G$374)</c:f>
              <c:numCache>
                <c:formatCode>0</c:formatCode>
                <c:ptCount val="2"/>
                <c:pt idx="0">
                  <c:v>347.47</c:v>
                </c:pt>
                <c:pt idx="1">
                  <c:v>521.79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5F-1748-4A51-8B55-BE73807A5D68}"/>
            </c:ext>
          </c:extLst>
        </c:ser>
        <c:ser>
          <c:idx val="96"/>
          <c:order val="96"/>
          <c:tx>
            <c:strRef>
              <c:f>'Muutos koulun tasolla'!$A$375</c:f>
              <c:strCache>
                <c:ptCount val="1"/>
                <c:pt idx="0">
                  <c:v>97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tasolla'!$D$375,'Muutos koulun tasolla'!$G$375)</c:f>
              <c:numCache>
                <c:formatCode>0</c:formatCode>
                <c:ptCount val="2"/>
                <c:pt idx="0">
                  <c:v>328.28</c:v>
                </c:pt>
                <c:pt idx="1">
                  <c:v>503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60-1748-4A51-8B55-BE73807A5D68}"/>
            </c:ext>
          </c:extLst>
        </c:ser>
        <c:ser>
          <c:idx val="97"/>
          <c:order val="97"/>
          <c:tx>
            <c:strRef>
              <c:f>'Muutos koulun tasolla'!$A$376</c:f>
              <c:strCache>
                <c:ptCount val="1"/>
                <c:pt idx="0">
                  <c:v>98</c:v>
                </c:pt>
              </c:strCache>
            </c:strRef>
          </c:tx>
          <c:spPr>
            <a:ln w="28575" cap="rnd">
              <a:solidFill>
                <a:srgbClr val="0D93D2"/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tasolla'!$D$376,'Muutos koulun tasolla'!$G$376)</c:f>
              <c:numCache>
                <c:formatCode>0</c:formatCode>
                <c:ptCount val="2"/>
                <c:pt idx="0">
                  <c:v>378.4</c:v>
                </c:pt>
                <c:pt idx="1">
                  <c:v>553.28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61-1748-4A51-8B55-BE73807A5D68}"/>
            </c:ext>
          </c:extLst>
        </c:ser>
        <c:ser>
          <c:idx val="98"/>
          <c:order val="98"/>
          <c:tx>
            <c:strRef>
              <c:f>'Muutos koulun tasolla'!$A$377</c:f>
              <c:strCache>
                <c:ptCount val="1"/>
                <c:pt idx="0">
                  <c:v>99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tasolla'!$D$377,'Muutos koulun tasolla'!$G$377)</c:f>
              <c:numCache>
                <c:formatCode>0</c:formatCode>
                <c:ptCount val="2"/>
                <c:pt idx="0">
                  <c:v>344.41</c:v>
                </c:pt>
                <c:pt idx="1">
                  <c:v>517.20000000000005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62-1748-4A51-8B55-BE73807A5D68}"/>
            </c:ext>
          </c:extLst>
        </c:ser>
        <c:ser>
          <c:idx val="99"/>
          <c:order val="99"/>
          <c:tx>
            <c:strRef>
              <c:f>'Muutos koulun tasolla'!$A$378</c:f>
              <c:strCache>
                <c:ptCount val="1"/>
                <c:pt idx="0">
                  <c:v>100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tasolla'!$D$378,'Muutos koulun tasolla'!$G$378)</c:f>
              <c:numCache>
                <c:formatCode>0</c:formatCode>
                <c:ptCount val="2"/>
                <c:pt idx="0">
                  <c:v>311.27</c:v>
                </c:pt>
                <c:pt idx="1">
                  <c:v>483.98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63-1748-4A51-8B55-BE73807A5D68}"/>
            </c:ext>
          </c:extLst>
        </c:ser>
        <c:ser>
          <c:idx val="100"/>
          <c:order val="100"/>
          <c:tx>
            <c:strRef>
              <c:f>'Muutos koulun tasolla'!$A$379</c:f>
              <c:strCache>
                <c:ptCount val="1"/>
                <c:pt idx="0">
                  <c:v>101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tasolla'!$D$379,'Muutos koulun tasolla'!$G$379)</c:f>
              <c:numCache>
                <c:formatCode>0</c:formatCode>
                <c:ptCount val="2"/>
                <c:pt idx="0">
                  <c:v>327.17</c:v>
                </c:pt>
                <c:pt idx="1">
                  <c:v>499.84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64-1748-4A51-8B55-BE73807A5D68}"/>
            </c:ext>
          </c:extLst>
        </c:ser>
        <c:ser>
          <c:idx val="101"/>
          <c:order val="101"/>
          <c:tx>
            <c:strRef>
              <c:f>'Muutos koulun tasolla'!$A$380</c:f>
              <c:strCache>
                <c:ptCount val="1"/>
                <c:pt idx="0">
                  <c:v>102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tasolla'!$D$380,'Muutos koulun tasolla'!$G$380)</c:f>
              <c:numCache>
                <c:formatCode>0</c:formatCode>
                <c:ptCount val="2"/>
                <c:pt idx="0">
                  <c:v>354.2</c:v>
                </c:pt>
                <c:pt idx="1">
                  <c:v>527.1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65-1748-4A51-8B55-BE73807A5D68}"/>
            </c:ext>
          </c:extLst>
        </c:ser>
        <c:ser>
          <c:idx val="102"/>
          <c:order val="102"/>
          <c:tx>
            <c:strRef>
              <c:f>'Muutos koulun tasolla'!$A$381</c:f>
              <c:strCache>
                <c:ptCount val="1"/>
                <c:pt idx="0">
                  <c:v>103</c:v>
                </c:pt>
              </c:strCache>
            </c:strRef>
          </c:tx>
          <c:spPr>
            <a:ln w="28575" cap="rnd">
              <a:solidFill>
                <a:srgbClr val="5797A1"/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tasolla'!$D$381,'Muutos koulun tasolla'!$G$381)</c:f>
              <c:numCache>
                <c:formatCode>0</c:formatCode>
                <c:ptCount val="2"/>
                <c:pt idx="0">
                  <c:v>356.55</c:v>
                </c:pt>
                <c:pt idx="1">
                  <c:v>528.79999999999995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66-1748-4A51-8B55-BE73807A5D68}"/>
            </c:ext>
          </c:extLst>
        </c:ser>
        <c:ser>
          <c:idx val="103"/>
          <c:order val="103"/>
          <c:tx>
            <c:strRef>
              <c:f>'Muutos koulun tasolla'!$A$382</c:f>
              <c:strCache>
                <c:ptCount val="1"/>
                <c:pt idx="0">
                  <c:v>104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tasolla'!$D$382,'Muutos koulun tasolla'!$G$382)</c:f>
              <c:numCache>
                <c:formatCode>0</c:formatCode>
                <c:ptCount val="2"/>
                <c:pt idx="0">
                  <c:v>337.6</c:v>
                </c:pt>
                <c:pt idx="1">
                  <c:v>509.73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67-1748-4A51-8B55-BE73807A5D68}"/>
            </c:ext>
          </c:extLst>
        </c:ser>
        <c:ser>
          <c:idx val="104"/>
          <c:order val="104"/>
          <c:tx>
            <c:strRef>
              <c:f>'Muutos koulun tasolla'!$A$383</c:f>
              <c:strCache>
                <c:ptCount val="1"/>
                <c:pt idx="0">
                  <c:v>105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tasolla'!$D$383,'Muutos koulun tasolla'!$G$383)</c:f>
              <c:numCache>
                <c:formatCode>0</c:formatCode>
                <c:ptCount val="2"/>
                <c:pt idx="0">
                  <c:v>325.26</c:v>
                </c:pt>
                <c:pt idx="1">
                  <c:v>497.32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68-1748-4A51-8B55-BE73807A5D68}"/>
            </c:ext>
          </c:extLst>
        </c:ser>
        <c:ser>
          <c:idx val="105"/>
          <c:order val="105"/>
          <c:tx>
            <c:strRef>
              <c:f>'Muutos koulun tasolla'!$A$384</c:f>
              <c:strCache>
                <c:ptCount val="1"/>
                <c:pt idx="0">
                  <c:v>106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tasolla'!$D$384,'Muutos koulun tasolla'!$G$384)</c:f>
              <c:numCache>
                <c:formatCode>0</c:formatCode>
                <c:ptCount val="2"/>
                <c:pt idx="0">
                  <c:v>337.67</c:v>
                </c:pt>
                <c:pt idx="1">
                  <c:v>509.6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69-1748-4A51-8B55-BE73807A5D68}"/>
            </c:ext>
          </c:extLst>
        </c:ser>
        <c:ser>
          <c:idx val="106"/>
          <c:order val="106"/>
          <c:tx>
            <c:strRef>
              <c:f>'Muutos koulun tasolla'!$A$385</c:f>
              <c:strCache>
                <c:ptCount val="1"/>
                <c:pt idx="0">
                  <c:v>107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tasolla'!$D$385,'Muutos koulun tasolla'!$G$385)</c:f>
              <c:numCache>
                <c:formatCode>0</c:formatCode>
                <c:ptCount val="2"/>
                <c:pt idx="0">
                  <c:v>306.93</c:v>
                </c:pt>
                <c:pt idx="1">
                  <c:v>475.05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6A-1748-4A51-8B55-BE73807A5D68}"/>
            </c:ext>
          </c:extLst>
        </c:ser>
        <c:ser>
          <c:idx val="107"/>
          <c:order val="107"/>
          <c:tx>
            <c:strRef>
              <c:f>'Muutos koulun tasolla'!$A$386</c:f>
              <c:strCache>
                <c:ptCount val="1"/>
                <c:pt idx="0">
                  <c:v>108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tasolla'!$D$386,'Muutos koulun tasolla'!$G$386)</c:f>
              <c:numCache>
                <c:formatCode>0</c:formatCode>
                <c:ptCount val="2"/>
                <c:pt idx="0">
                  <c:v>332.33</c:v>
                </c:pt>
                <c:pt idx="1">
                  <c:v>503.11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6B-1748-4A51-8B55-BE73807A5D68}"/>
            </c:ext>
          </c:extLst>
        </c:ser>
        <c:ser>
          <c:idx val="108"/>
          <c:order val="108"/>
          <c:tx>
            <c:strRef>
              <c:f>'Muutos koulun tasolla'!$A$387</c:f>
              <c:strCache>
                <c:ptCount val="1"/>
                <c:pt idx="0">
                  <c:v>109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tasolla'!$D$387,'Muutos koulun tasolla'!$G$387)</c:f>
              <c:numCache>
                <c:formatCode>0</c:formatCode>
                <c:ptCount val="2"/>
                <c:pt idx="0">
                  <c:v>348.22</c:v>
                </c:pt>
                <c:pt idx="1">
                  <c:v>517.41999999999996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6C-1748-4A51-8B55-BE73807A5D68}"/>
            </c:ext>
          </c:extLst>
        </c:ser>
        <c:ser>
          <c:idx val="109"/>
          <c:order val="109"/>
          <c:tx>
            <c:strRef>
              <c:f>'Muutos koulun tasolla'!$A$388</c:f>
              <c:strCache>
                <c:ptCount val="1"/>
                <c:pt idx="0">
                  <c:v>110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tasolla'!$D$388,'Muutos koulun tasolla'!$G$388)</c:f>
              <c:numCache>
                <c:formatCode>0</c:formatCode>
                <c:ptCount val="2"/>
                <c:pt idx="0">
                  <c:v>346.24</c:v>
                </c:pt>
                <c:pt idx="1">
                  <c:v>517.20000000000005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6D-1748-4A51-8B55-BE73807A5D68}"/>
            </c:ext>
          </c:extLst>
        </c:ser>
        <c:ser>
          <c:idx val="110"/>
          <c:order val="110"/>
          <c:tx>
            <c:strRef>
              <c:f>'Muutos koulun tasolla'!$A$389</c:f>
              <c:strCache>
                <c:ptCount val="1"/>
                <c:pt idx="0">
                  <c:v>111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tasolla'!$D$389,'Muutos koulun tasolla'!$G$389)</c:f>
              <c:numCache>
                <c:formatCode>0</c:formatCode>
                <c:ptCount val="2"/>
                <c:pt idx="0">
                  <c:v>332.03</c:v>
                </c:pt>
                <c:pt idx="1">
                  <c:v>502.12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6E-1748-4A51-8B55-BE73807A5D68}"/>
            </c:ext>
          </c:extLst>
        </c:ser>
        <c:ser>
          <c:idx val="111"/>
          <c:order val="111"/>
          <c:tx>
            <c:strRef>
              <c:f>'Muutos koulun tasolla'!$A$390</c:f>
              <c:strCache>
                <c:ptCount val="1"/>
                <c:pt idx="0">
                  <c:v>112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tasolla'!$D$390,'Muutos koulun tasolla'!$G$390)</c:f>
              <c:numCache>
                <c:formatCode>0</c:formatCode>
                <c:ptCount val="2"/>
                <c:pt idx="0">
                  <c:v>340.29</c:v>
                </c:pt>
                <c:pt idx="1">
                  <c:v>508.7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6F-1748-4A51-8B55-BE73807A5D68}"/>
            </c:ext>
          </c:extLst>
        </c:ser>
        <c:ser>
          <c:idx val="112"/>
          <c:order val="112"/>
          <c:tx>
            <c:strRef>
              <c:f>'Muutos koulun tasolla'!$A$391</c:f>
              <c:strCache>
                <c:ptCount val="1"/>
                <c:pt idx="0">
                  <c:v>113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tasolla'!$D$391,'Muutos koulun tasolla'!$G$391)</c:f>
              <c:numCache>
                <c:formatCode>0</c:formatCode>
                <c:ptCount val="2"/>
                <c:pt idx="0">
                  <c:v>369.39</c:v>
                </c:pt>
                <c:pt idx="1">
                  <c:v>542.73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70-1748-4A51-8B55-BE73807A5D68}"/>
            </c:ext>
          </c:extLst>
        </c:ser>
        <c:ser>
          <c:idx val="113"/>
          <c:order val="113"/>
          <c:tx>
            <c:strRef>
              <c:f>'Muutos koulun tasolla'!$A$392</c:f>
              <c:strCache>
                <c:ptCount val="1"/>
                <c:pt idx="0">
                  <c:v>114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tasolla'!$D$392,'Muutos koulun tasolla'!$G$392)</c:f>
              <c:numCache>
                <c:formatCode>0</c:formatCode>
                <c:ptCount val="2"/>
                <c:pt idx="0">
                  <c:v>305.14</c:v>
                </c:pt>
                <c:pt idx="1">
                  <c:v>472.88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71-1748-4A51-8B55-BE73807A5D68}"/>
            </c:ext>
          </c:extLst>
        </c:ser>
        <c:ser>
          <c:idx val="114"/>
          <c:order val="114"/>
          <c:tx>
            <c:strRef>
              <c:f>'Muutos koulun tasolla'!$A$393</c:f>
              <c:strCache>
                <c:ptCount val="1"/>
                <c:pt idx="0">
                  <c:v>115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tasolla'!$D$393,'Muutos koulun tasolla'!$G$393)</c:f>
              <c:numCache>
                <c:formatCode>0</c:formatCode>
                <c:ptCount val="2"/>
                <c:pt idx="0">
                  <c:v>347.78</c:v>
                </c:pt>
                <c:pt idx="1">
                  <c:v>515.47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72-1748-4A51-8B55-BE73807A5D68}"/>
            </c:ext>
          </c:extLst>
        </c:ser>
        <c:ser>
          <c:idx val="115"/>
          <c:order val="115"/>
          <c:tx>
            <c:strRef>
              <c:f>'Muutos koulun tasolla'!$A$394</c:f>
              <c:strCache>
                <c:ptCount val="1"/>
                <c:pt idx="0">
                  <c:v>116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tasolla'!$D$394,'Muutos koulun tasolla'!$G$394)</c:f>
              <c:numCache>
                <c:formatCode>0</c:formatCode>
                <c:ptCount val="2"/>
                <c:pt idx="0">
                  <c:v>336.25</c:v>
                </c:pt>
                <c:pt idx="1">
                  <c:v>503.8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73-1748-4A51-8B55-BE73807A5D68}"/>
            </c:ext>
          </c:extLst>
        </c:ser>
        <c:ser>
          <c:idx val="116"/>
          <c:order val="116"/>
          <c:tx>
            <c:strRef>
              <c:f>'Muutos koulun tasolla'!$A$395</c:f>
              <c:strCache>
                <c:ptCount val="1"/>
                <c:pt idx="0">
                  <c:v>117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tasolla'!$D$395,'Muutos koulun tasolla'!$G$395)</c:f>
              <c:numCache>
                <c:formatCode>0</c:formatCode>
                <c:ptCount val="2"/>
                <c:pt idx="0">
                  <c:v>340.29</c:v>
                </c:pt>
                <c:pt idx="1">
                  <c:v>509.33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74-1748-4A51-8B55-BE73807A5D68}"/>
            </c:ext>
          </c:extLst>
        </c:ser>
        <c:ser>
          <c:idx val="117"/>
          <c:order val="117"/>
          <c:tx>
            <c:strRef>
              <c:f>'Muutos koulun tasolla'!$A$396</c:f>
              <c:strCache>
                <c:ptCount val="1"/>
                <c:pt idx="0">
                  <c:v>118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tasolla'!$D$396,'Muutos koulun tasolla'!$G$396)</c:f>
              <c:numCache>
                <c:formatCode>0</c:formatCode>
                <c:ptCount val="2"/>
                <c:pt idx="0">
                  <c:v>317</c:v>
                </c:pt>
                <c:pt idx="1">
                  <c:v>482.94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75-1748-4A51-8B55-BE73807A5D68}"/>
            </c:ext>
          </c:extLst>
        </c:ser>
        <c:ser>
          <c:idx val="118"/>
          <c:order val="118"/>
          <c:tx>
            <c:strRef>
              <c:f>'Muutos koulun tasolla'!$A$397</c:f>
              <c:strCache>
                <c:ptCount val="1"/>
                <c:pt idx="0">
                  <c:v>119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tasolla'!$D$397,'Muutos koulun tasolla'!$G$397)</c:f>
              <c:numCache>
                <c:formatCode>0</c:formatCode>
                <c:ptCount val="2"/>
                <c:pt idx="0">
                  <c:v>350.52</c:v>
                </c:pt>
                <c:pt idx="1">
                  <c:v>515.87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76-1748-4A51-8B55-BE73807A5D68}"/>
            </c:ext>
          </c:extLst>
        </c:ser>
        <c:ser>
          <c:idx val="119"/>
          <c:order val="119"/>
          <c:tx>
            <c:strRef>
              <c:f>'Muutos koulun tasolla'!$A$398</c:f>
              <c:strCache>
                <c:ptCount val="1"/>
                <c:pt idx="0">
                  <c:v>120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tasolla'!$D$398,'Muutos koulun tasolla'!$G$398)</c:f>
              <c:numCache>
                <c:formatCode>0</c:formatCode>
                <c:ptCount val="2"/>
                <c:pt idx="0">
                  <c:v>343.06</c:v>
                </c:pt>
                <c:pt idx="1">
                  <c:v>508.32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77-1748-4A51-8B55-BE73807A5D68}"/>
            </c:ext>
          </c:extLst>
        </c:ser>
        <c:ser>
          <c:idx val="120"/>
          <c:order val="120"/>
          <c:tx>
            <c:strRef>
              <c:f>'Muutos koulun tasolla'!$A$399</c:f>
              <c:strCache>
                <c:ptCount val="1"/>
                <c:pt idx="0">
                  <c:v>121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tasolla'!$D$399,'Muutos koulun tasolla'!$G$399)</c:f>
              <c:numCache>
                <c:formatCode>0</c:formatCode>
                <c:ptCount val="2"/>
                <c:pt idx="0">
                  <c:v>330.43</c:v>
                </c:pt>
                <c:pt idx="1">
                  <c:v>495.5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78-1748-4A51-8B55-BE73807A5D68}"/>
            </c:ext>
          </c:extLst>
        </c:ser>
        <c:ser>
          <c:idx val="121"/>
          <c:order val="121"/>
          <c:tx>
            <c:strRef>
              <c:f>'Muutos koulun tasolla'!$A$400</c:f>
              <c:strCache>
                <c:ptCount val="1"/>
                <c:pt idx="0">
                  <c:v>122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tasolla'!$D$400,'Muutos koulun tasolla'!$G$400)</c:f>
              <c:numCache>
                <c:formatCode>0</c:formatCode>
                <c:ptCount val="2"/>
                <c:pt idx="0">
                  <c:v>326.43</c:v>
                </c:pt>
                <c:pt idx="1">
                  <c:v>491.43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79-1748-4A51-8B55-BE73807A5D68}"/>
            </c:ext>
          </c:extLst>
        </c:ser>
        <c:ser>
          <c:idx val="122"/>
          <c:order val="122"/>
          <c:tx>
            <c:strRef>
              <c:f>'Muutos koulun tasolla'!$A$401</c:f>
              <c:strCache>
                <c:ptCount val="1"/>
                <c:pt idx="0">
                  <c:v>123</c:v>
                </c:pt>
              </c:strCache>
            </c:strRef>
          </c:tx>
          <c:spPr>
            <a:ln w="28575" cap="rnd">
              <a:solidFill>
                <a:srgbClr val="85C598"/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tasolla'!$D$401,'Muutos koulun tasolla'!$G$401)</c:f>
              <c:numCache>
                <c:formatCode>0</c:formatCode>
                <c:ptCount val="2"/>
                <c:pt idx="0">
                  <c:v>373.14</c:v>
                </c:pt>
                <c:pt idx="1">
                  <c:v>539.82000000000005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7A-1748-4A51-8B55-BE73807A5D68}"/>
            </c:ext>
          </c:extLst>
        </c:ser>
        <c:ser>
          <c:idx val="123"/>
          <c:order val="123"/>
          <c:tx>
            <c:strRef>
              <c:f>'Muutos koulun tasolla'!$A$402</c:f>
              <c:strCache>
                <c:ptCount val="1"/>
                <c:pt idx="0">
                  <c:v>124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tasolla'!$D$402,'Muutos koulun tasolla'!$G$402)</c:f>
              <c:numCache>
                <c:formatCode>0</c:formatCode>
                <c:ptCount val="2"/>
                <c:pt idx="0">
                  <c:v>304.12</c:v>
                </c:pt>
                <c:pt idx="1">
                  <c:v>468.68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7B-1748-4A51-8B55-BE73807A5D68}"/>
            </c:ext>
          </c:extLst>
        </c:ser>
        <c:ser>
          <c:idx val="124"/>
          <c:order val="124"/>
          <c:tx>
            <c:strRef>
              <c:f>'Muutos koulun tasolla'!$A$403</c:f>
              <c:strCache>
                <c:ptCount val="1"/>
                <c:pt idx="0">
                  <c:v>125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tasolla'!$D$403,'Muutos koulun tasolla'!$G$403)</c:f>
              <c:numCache>
                <c:formatCode>0</c:formatCode>
                <c:ptCount val="2"/>
                <c:pt idx="0">
                  <c:v>305.86</c:v>
                </c:pt>
                <c:pt idx="1">
                  <c:v>470.13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7C-1748-4A51-8B55-BE73807A5D68}"/>
            </c:ext>
          </c:extLst>
        </c:ser>
        <c:ser>
          <c:idx val="125"/>
          <c:order val="125"/>
          <c:tx>
            <c:strRef>
              <c:f>'Muutos koulun tasolla'!$A$404</c:f>
              <c:strCache>
                <c:ptCount val="1"/>
                <c:pt idx="0">
                  <c:v>126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tasolla'!$D$404,'Muutos koulun tasolla'!$G$404)</c:f>
              <c:numCache>
                <c:formatCode>0</c:formatCode>
                <c:ptCount val="2"/>
                <c:pt idx="0">
                  <c:v>340.86</c:v>
                </c:pt>
                <c:pt idx="1">
                  <c:v>504.22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7D-1748-4A51-8B55-BE73807A5D68}"/>
            </c:ext>
          </c:extLst>
        </c:ser>
        <c:ser>
          <c:idx val="126"/>
          <c:order val="126"/>
          <c:tx>
            <c:strRef>
              <c:f>'Muutos koulun tasolla'!$A$405</c:f>
              <c:strCache>
                <c:ptCount val="1"/>
                <c:pt idx="0">
                  <c:v>127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tasolla'!$D$405,'Muutos koulun tasolla'!$G$405)</c:f>
              <c:numCache>
                <c:formatCode>0</c:formatCode>
                <c:ptCount val="2"/>
                <c:pt idx="0">
                  <c:v>339.88</c:v>
                </c:pt>
                <c:pt idx="1">
                  <c:v>502.38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7E-1748-4A51-8B55-BE73807A5D68}"/>
            </c:ext>
          </c:extLst>
        </c:ser>
        <c:ser>
          <c:idx val="127"/>
          <c:order val="127"/>
          <c:tx>
            <c:strRef>
              <c:f>'Muutos koulun tasolla'!$A$406</c:f>
              <c:strCache>
                <c:ptCount val="1"/>
                <c:pt idx="0">
                  <c:v>128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tasolla'!$D$406,'Muutos koulun tasolla'!$G$406)</c:f>
              <c:numCache>
                <c:formatCode>0</c:formatCode>
                <c:ptCount val="2"/>
                <c:pt idx="0">
                  <c:v>353.19</c:v>
                </c:pt>
                <c:pt idx="1">
                  <c:v>515.75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7F-1748-4A51-8B55-BE73807A5D68}"/>
            </c:ext>
          </c:extLst>
        </c:ser>
        <c:ser>
          <c:idx val="128"/>
          <c:order val="128"/>
          <c:tx>
            <c:strRef>
              <c:f>'Muutos koulun tasolla'!$A$407</c:f>
              <c:strCache>
                <c:ptCount val="1"/>
                <c:pt idx="0">
                  <c:v>129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tasolla'!$D$407,'Muutos koulun tasolla'!$G$407)</c:f>
              <c:numCache>
                <c:formatCode>0</c:formatCode>
                <c:ptCount val="2"/>
                <c:pt idx="0">
                  <c:v>315.63</c:v>
                </c:pt>
                <c:pt idx="1">
                  <c:v>478.29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80-1748-4A51-8B55-BE73807A5D68}"/>
            </c:ext>
          </c:extLst>
        </c:ser>
        <c:ser>
          <c:idx val="129"/>
          <c:order val="129"/>
          <c:tx>
            <c:strRef>
              <c:f>'Muutos koulun tasolla'!$A$408</c:f>
              <c:strCache>
                <c:ptCount val="1"/>
                <c:pt idx="0">
                  <c:v>130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tasolla'!$D$408,'Muutos koulun tasolla'!$G$408)</c:f>
              <c:numCache>
                <c:formatCode>0</c:formatCode>
                <c:ptCount val="2"/>
                <c:pt idx="0">
                  <c:v>315.14999999999998</c:v>
                </c:pt>
                <c:pt idx="1">
                  <c:v>477.45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81-1748-4A51-8B55-BE73807A5D68}"/>
            </c:ext>
          </c:extLst>
        </c:ser>
        <c:ser>
          <c:idx val="130"/>
          <c:order val="130"/>
          <c:tx>
            <c:strRef>
              <c:f>'Muutos koulun tasolla'!$A$409</c:f>
              <c:strCache>
                <c:ptCount val="1"/>
                <c:pt idx="0">
                  <c:v>131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tasolla'!$D$409,'Muutos koulun tasolla'!$G$409)</c:f>
              <c:numCache>
                <c:formatCode>0</c:formatCode>
                <c:ptCount val="2"/>
                <c:pt idx="0">
                  <c:v>318.83</c:v>
                </c:pt>
                <c:pt idx="1">
                  <c:v>480.98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82-1748-4A51-8B55-BE73807A5D68}"/>
            </c:ext>
          </c:extLst>
        </c:ser>
        <c:ser>
          <c:idx val="131"/>
          <c:order val="131"/>
          <c:tx>
            <c:strRef>
              <c:f>'Muutos koulun tasolla'!$A$410</c:f>
              <c:strCache>
                <c:ptCount val="1"/>
                <c:pt idx="0">
                  <c:v>132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tasolla'!$D$410,'Muutos koulun tasolla'!$G$410)</c:f>
              <c:numCache>
                <c:formatCode>0</c:formatCode>
                <c:ptCount val="2"/>
                <c:pt idx="0">
                  <c:v>307.47000000000003</c:v>
                </c:pt>
                <c:pt idx="1">
                  <c:v>468.87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83-1748-4A51-8B55-BE73807A5D68}"/>
            </c:ext>
          </c:extLst>
        </c:ser>
        <c:ser>
          <c:idx val="132"/>
          <c:order val="132"/>
          <c:tx>
            <c:strRef>
              <c:f>'Muutos koulun tasolla'!$A$411</c:f>
              <c:strCache>
                <c:ptCount val="1"/>
                <c:pt idx="0">
                  <c:v>133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tasolla'!$D$411,'Muutos koulun tasolla'!$G$411)</c:f>
              <c:numCache>
                <c:formatCode>0</c:formatCode>
                <c:ptCount val="2"/>
                <c:pt idx="0">
                  <c:v>339.51</c:v>
                </c:pt>
                <c:pt idx="1">
                  <c:v>499.51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84-1748-4A51-8B55-BE73807A5D68}"/>
            </c:ext>
          </c:extLst>
        </c:ser>
        <c:ser>
          <c:idx val="133"/>
          <c:order val="133"/>
          <c:tx>
            <c:strRef>
              <c:f>'Muutos koulun tasolla'!$A$412</c:f>
              <c:strCache>
                <c:ptCount val="1"/>
                <c:pt idx="0">
                  <c:v>134</c:v>
                </c:pt>
              </c:strCache>
            </c:strRef>
          </c:tx>
          <c:spPr>
            <a:ln w="28575" cap="rnd">
              <a:solidFill>
                <a:srgbClr val="EF9F3C"/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tasolla'!$D$412,'Muutos koulun tasolla'!$G$412)</c:f>
              <c:numCache>
                <c:formatCode>0</c:formatCode>
                <c:ptCount val="2"/>
                <c:pt idx="0">
                  <c:v>363.2</c:v>
                </c:pt>
                <c:pt idx="1">
                  <c:v>523.02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85-1748-4A51-8B55-BE73807A5D68}"/>
            </c:ext>
          </c:extLst>
        </c:ser>
        <c:ser>
          <c:idx val="134"/>
          <c:order val="134"/>
          <c:tx>
            <c:strRef>
              <c:f>'Muutos koulun tasolla'!$A$413</c:f>
              <c:strCache>
                <c:ptCount val="1"/>
                <c:pt idx="0">
                  <c:v>135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tasolla'!$D$413,'Muutos koulun tasolla'!$G$413)</c:f>
              <c:numCache>
                <c:formatCode>0</c:formatCode>
                <c:ptCount val="2"/>
                <c:pt idx="0">
                  <c:v>344.99</c:v>
                </c:pt>
                <c:pt idx="1">
                  <c:v>504.68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86-1748-4A51-8B55-BE73807A5D68}"/>
            </c:ext>
          </c:extLst>
        </c:ser>
        <c:ser>
          <c:idx val="135"/>
          <c:order val="135"/>
          <c:tx>
            <c:strRef>
              <c:f>'Muutos koulun tasolla'!$A$414</c:f>
              <c:strCache>
                <c:ptCount val="1"/>
                <c:pt idx="0">
                  <c:v>136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tasolla'!$D$414,'Muutos koulun tasolla'!$G$414)</c:f>
              <c:numCache>
                <c:formatCode>0</c:formatCode>
                <c:ptCount val="2"/>
                <c:pt idx="0">
                  <c:v>343.33</c:v>
                </c:pt>
                <c:pt idx="1">
                  <c:v>502.98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87-1748-4A51-8B55-BE73807A5D68}"/>
            </c:ext>
          </c:extLst>
        </c:ser>
        <c:ser>
          <c:idx val="136"/>
          <c:order val="136"/>
          <c:tx>
            <c:strRef>
              <c:f>'Muutos koulun tasolla'!$A$415</c:f>
              <c:strCache>
                <c:ptCount val="1"/>
                <c:pt idx="0">
                  <c:v>137</c:v>
                </c:pt>
              </c:strCache>
            </c:strRef>
          </c:tx>
          <c:spPr>
            <a:ln w="28575" cap="rnd">
              <a:solidFill>
                <a:srgbClr val="9B9170"/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tasolla'!$D$415,'Muutos koulun tasolla'!$G$415)</c:f>
              <c:numCache>
                <c:formatCode>0</c:formatCode>
                <c:ptCount val="2"/>
                <c:pt idx="0">
                  <c:v>281.74</c:v>
                </c:pt>
                <c:pt idx="1">
                  <c:v>441.29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88-1748-4A51-8B55-BE73807A5D68}"/>
            </c:ext>
          </c:extLst>
        </c:ser>
        <c:ser>
          <c:idx val="137"/>
          <c:order val="137"/>
          <c:tx>
            <c:strRef>
              <c:f>'Muutos koulun tasolla'!$A$416</c:f>
              <c:strCache>
                <c:ptCount val="1"/>
                <c:pt idx="0">
                  <c:v>138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tasolla'!$D$416,'Muutos koulun tasolla'!$G$416)</c:f>
              <c:numCache>
                <c:formatCode>0</c:formatCode>
                <c:ptCount val="2"/>
                <c:pt idx="0">
                  <c:v>330.15</c:v>
                </c:pt>
                <c:pt idx="1">
                  <c:v>489.2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89-1748-4A51-8B55-BE73807A5D68}"/>
            </c:ext>
          </c:extLst>
        </c:ser>
        <c:ser>
          <c:idx val="138"/>
          <c:order val="138"/>
          <c:tx>
            <c:strRef>
              <c:f>'Muutos koulun tasolla'!$A$417</c:f>
              <c:strCache>
                <c:ptCount val="1"/>
                <c:pt idx="0">
                  <c:v>139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tasolla'!$D$417,'Muutos koulun tasolla'!$G$417)</c:f>
              <c:numCache>
                <c:formatCode>0</c:formatCode>
                <c:ptCount val="2"/>
                <c:pt idx="0">
                  <c:v>347.43</c:v>
                </c:pt>
                <c:pt idx="1">
                  <c:v>507.67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8A-1748-4A51-8B55-BE73807A5D68}"/>
            </c:ext>
          </c:extLst>
        </c:ser>
        <c:ser>
          <c:idx val="139"/>
          <c:order val="139"/>
          <c:tx>
            <c:strRef>
              <c:f>'Muutos koulun tasolla'!$A$418</c:f>
              <c:strCache>
                <c:ptCount val="1"/>
                <c:pt idx="0">
                  <c:v>140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tasolla'!$D$418,'Muutos koulun tasolla'!$G$418)</c:f>
              <c:numCache>
                <c:formatCode>0</c:formatCode>
                <c:ptCount val="2"/>
                <c:pt idx="0">
                  <c:v>348.83</c:v>
                </c:pt>
                <c:pt idx="1">
                  <c:v>508.3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8B-1748-4A51-8B55-BE73807A5D68}"/>
            </c:ext>
          </c:extLst>
        </c:ser>
        <c:ser>
          <c:idx val="140"/>
          <c:order val="140"/>
          <c:tx>
            <c:strRef>
              <c:f>'Muutos koulun tasolla'!$A$419</c:f>
              <c:strCache>
                <c:ptCount val="1"/>
                <c:pt idx="0">
                  <c:v>141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tasolla'!$D$419,'Muutos koulun tasolla'!$G$419)</c:f>
              <c:numCache>
                <c:formatCode>0</c:formatCode>
                <c:ptCount val="2"/>
                <c:pt idx="0">
                  <c:v>327.58999999999997</c:v>
                </c:pt>
                <c:pt idx="1">
                  <c:v>486.41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8C-1748-4A51-8B55-BE73807A5D68}"/>
            </c:ext>
          </c:extLst>
        </c:ser>
        <c:ser>
          <c:idx val="141"/>
          <c:order val="141"/>
          <c:tx>
            <c:strRef>
              <c:f>'Muutos koulun tasolla'!$A$420</c:f>
              <c:strCache>
                <c:ptCount val="1"/>
                <c:pt idx="0">
                  <c:v>142</c:v>
                </c:pt>
              </c:strCache>
            </c:strRef>
          </c:tx>
          <c:spPr>
            <a:ln w="28575" cap="rnd">
              <a:solidFill>
                <a:srgbClr val="9B9170"/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tasolla'!$D$420,'Muutos koulun tasolla'!$G$420)</c:f>
              <c:numCache>
                <c:formatCode>0</c:formatCode>
                <c:ptCount val="2"/>
                <c:pt idx="0">
                  <c:v>295.35000000000002</c:v>
                </c:pt>
                <c:pt idx="1">
                  <c:v>454.49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8D-1748-4A51-8B55-BE73807A5D68}"/>
            </c:ext>
          </c:extLst>
        </c:ser>
        <c:ser>
          <c:idx val="142"/>
          <c:order val="142"/>
          <c:tx>
            <c:strRef>
              <c:f>'Muutos koulun tasolla'!$A$421</c:f>
              <c:strCache>
                <c:ptCount val="1"/>
                <c:pt idx="0">
                  <c:v>143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tasolla'!$D$421,'Muutos koulun tasolla'!$G$421)</c:f>
              <c:numCache>
                <c:formatCode>0</c:formatCode>
                <c:ptCount val="2"/>
                <c:pt idx="0">
                  <c:v>339.45</c:v>
                </c:pt>
                <c:pt idx="1">
                  <c:v>497.63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8E-1748-4A51-8B55-BE73807A5D68}"/>
            </c:ext>
          </c:extLst>
        </c:ser>
        <c:ser>
          <c:idx val="143"/>
          <c:order val="143"/>
          <c:tx>
            <c:strRef>
              <c:f>'Muutos koulun tasolla'!$A$422</c:f>
              <c:strCache>
                <c:ptCount val="1"/>
                <c:pt idx="0">
                  <c:v>144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tasolla'!$D$422,'Muutos koulun tasolla'!$G$422)</c:f>
              <c:numCache>
                <c:formatCode>0</c:formatCode>
                <c:ptCount val="2"/>
                <c:pt idx="0">
                  <c:v>340.43</c:v>
                </c:pt>
                <c:pt idx="1">
                  <c:v>498.02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8F-1748-4A51-8B55-BE73807A5D68}"/>
            </c:ext>
          </c:extLst>
        </c:ser>
        <c:ser>
          <c:idx val="144"/>
          <c:order val="144"/>
          <c:tx>
            <c:strRef>
              <c:f>'Muutos koulun tasolla'!$A$423</c:f>
              <c:strCache>
                <c:ptCount val="1"/>
                <c:pt idx="0">
                  <c:v>145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tasolla'!$D$423,'Muutos koulun tasolla'!$G$423)</c:f>
              <c:numCache>
                <c:formatCode>0</c:formatCode>
                <c:ptCount val="2"/>
                <c:pt idx="0">
                  <c:v>321.16000000000003</c:v>
                </c:pt>
                <c:pt idx="1">
                  <c:v>478.49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90-1748-4A51-8B55-BE73807A5D68}"/>
            </c:ext>
          </c:extLst>
        </c:ser>
        <c:ser>
          <c:idx val="145"/>
          <c:order val="145"/>
          <c:tx>
            <c:strRef>
              <c:f>'Muutos koulun tasolla'!$A$424</c:f>
              <c:strCache>
                <c:ptCount val="1"/>
                <c:pt idx="0">
                  <c:v>146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tasolla'!$D$424,'Muutos koulun tasolla'!$G$424)</c:f>
              <c:numCache>
                <c:formatCode>0</c:formatCode>
                <c:ptCount val="2"/>
                <c:pt idx="0">
                  <c:v>324.02</c:v>
                </c:pt>
                <c:pt idx="1">
                  <c:v>480.39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91-1748-4A51-8B55-BE73807A5D68}"/>
            </c:ext>
          </c:extLst>
        </c:ser>
        <c:ser>
          <c:idx val="146"/>
          <c:order val="146"/>
          <c:tx>
            <c:strRef>
              <c:f>'Muutos koulun tasolla'!$A$425</c:f>
              <c:strCache>
                <c:ptCount val="1"/>
                <c:pt idx="0">
                  <c:v>147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tasolla'!$D$425,'Muutos koulun tasolla'!$G$425)</c:f>
              <c:numCache>
                <c:formatCode>0</c:formatCode>
                <c:ptCount val="2"/>
                <c:pt idx="0">
                  <c:v>351.12</c:v>
                </c:pt>
                <c:pt idx="1">
                  <c:v>508.4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92-1748-4A51-8B55-BE73807A5D68}"/>
            </c:ext>
          </c:extLst>
        </c:ser>
        <c:ser>
          <c:idx val="147"/>
          <c:order val="147"/>
          <c:tx>
            <c:strRef>
              <c:f>'Muutos koulun tasolla'!$A$426</c:f>
              <c:strCache>
                <c:ptCount val="1"/>
                <c:pt idx="0">
                  <c:v>148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tasolla'!$D$426,'Muutos koulun tasolla'!$G$426)</c:f>
              <c:numCache>
                <c:formatCode>0</c:formatCode>
                <c:ptCount val="2"/>
                <c:pt idx="0">
                  <c:v>334.85</c:v>
                </c:pt>
                <c:pt idx="1">
                  <c:v>491.04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93-1748-4A51-8B55-BE73807A5D68}"/>
            </c:ext>
          </c:extLst>
        </c:ser>
        <c:ser>
          <c:idx val="148"/>
          <c:order val="148"/>
          <c:tx>
            <c:strRef>
              <c:f>'Muutos koulun tasolla'!$A$427</c:f>
              <c:strCache>
                <c:ptCount val="1"/>
                <c:pt idx="0">
                  <c:v>149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tasolla'!$D$427,'Muutos koulun tasolla'!$G$427)</c:f>
              <c:numCache>
                <c:formatCode>0</c:formatCode>
                <c:ptCount val="2"/>
                <c:pt idx="0">
                  <c:v>327.99</c:v>
                </c:pt>
                <c:pt idx="1">
                  <c:v>484.13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94-1748-4A51-8B55-BE73807A5D68}"/>
            </c:ext>
          </c:extLst>
        </c:ser>
        <c:ser>
          <c:idx val="149"/>
          <c:order val="149"/>
          <c:tx>
            <c:strRef>
              <c:f>'Muutos koulun tasolla'!$A$428</c:f>
              <c:strCache>
                <c:ptCount val="1"/>
                <c:pt idx="0">
                  <c:v>150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tasolla'!$D$428,'Muutos koulun tasolla'!$G$428)</c:f>
              <c:numCache>
                <c:formatCode>0</c:formatCode>
                <c:ptCount val="2"/>
                <c:pt idx="0">
                  <c:v>336.35</c:v>
                </c:pt>
                <c:pt idx="1">
                  <c:v>492.1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95-1748-4A51-8B55-BE73807A5D68}"/>
            </c:ext>
          </c:extLst>
        </c:ser>
        <c:ser>
          <c:idx val="150"/>
          <c:order val="150"/>
          <c:tx>
            <c:strRef>
              <c:f>'Muutos koulun tasolla'!$A$429</c:f>
              <c:strCache>
                <c:ptCount val="1"/>
                <c:pt idx="0">
                  <c:v>151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tasolla'!$D$429,'Muutos koulun tasolla'!$G$429)</c:f>
              <c:numCache>
                <c:formatCode>0</c:formatCode>
                <c:ptCount val="2"/>
                <c:pt idx="0">
                  <c:v>307.76</c:v>
                </c:pt>
                <c:pt idx="1">
                  <c:v>463.47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96-1748-4A51-8B55-BE73807A5D68}"/>
            </c:ext>
          </c:extLst>
        </c:ser>
        <c:ser>
          <c:idx val="151"/>
          <c:order val="151"/>
          <c:tx>
            <c:strRef>
              <c:f>'Muutos koulun tasolla'!$A$430</c:f>
              <c:strCache>
                <c:ptCount val="1"/>
                <c:pt idx="0">
                  <c:v>152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tasolla'!$D$430,'Muutos koulun tasolla'!$G$430)</c:f>
              <c:numCache>
                <c:formatCode>0</c:formatCode>
                <c:ptCount val="2"/>
                <c:pt idx="0">
                  <c:v>341.21</c:v>
                </c:pt>
                <c:pt idx="1">
                  <c:v>495.1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97-1748-4A51-8B55-BE73807A5D68}"/>
            </c:ext>
          </c:extLst>
        </c:ser>
        <c:ser>
          <c:idx val="152"/>
          <c:order val="152"/>
          <c:tx>
            <c:strRef>
              <c:f>'Muutos koulun tasolla'!$A$431</c:f>
              <c:strCache>
                <c:ptCount val="1"/>
                <c:pt idx="0">
                  <c:v>153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tasolla'!$D$431,'Muutos koulun tasolla'!$G$431)</c:f>
              <c:numCache>
                <c:formatCode>0</c:formatCode>
                <c:ptCount val="2"/>
                <c:pt idx="0">
                  <c:v>341.26</c:v>
                </c:pt>
                <c:pt idx="1">
                  <c:v>495.17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98-1748-4A51-8B55-BE73807A5D68}"/>
            </c:ext>
          </c:extLst>
        </c:ser>
        <c:ser>
          <c:idx val="153"/>
          <c:order val="153"/>
          <c:tx>
            <c:strRef>
              <c:f>'Muutos koulun tasolla'!$A$432</c:f>
              <c:strCache>
                <c:ptCount val="1"/>
                <c:pt idx="0">
                  <c:v>154</c:v>
                </c:pt>
              </c:strCache>
            </c:strRef>
          </c:tx>
          <c:spPr>
            <a:ln w="28575" cap="rnd">
              <a:solidFill>
                <a:srgbClr val="5797A1"/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tasolla'!$D$432,'Muutos koulun tasolla'!$G$432)</c:f>
              <c:numCache>
                <c:formatCode>0</c:formatCode>
                <c:ptCount val="2"/>
                <c:pt idx="0">
                  <c:v>353.62</c:v>
                </c:pt>
                <c:pt idx="1">
                  <c:v>510.34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99-1748-4A51-8B55-BE73807A5D68}"/>
            </c:ext>
          </c:extLst>
        </c:ser>
        <c:ser>
          <c:idx val="154"/>
          <c:order val="154"/>
          <c:tx>
            <c:strRef>
              <c:f>'Muutos koulun tasolla'!$A$433</c:f>
              <c:strCache>
                <c:ptCount val="1"/>
                <c:pt idx="0">
                  <c:v>155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tasolla'!$D$433,'Muutos koulun tasolla'!$G$433)</c:f>
              <c:numCache>
                <c:formatCode>0</c:formatCode>
                <c:ptCount val="2"/>
                <c:pt idx="0">
                  <c:v>328.56</c:v>
                </c:pt>
                <c:pt idx="1">
                  <c:v>481.56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9A-1748-4A51-8B55-BE73807A5D68}"/>
            </c:ext>
          </c:extLst>
        </c:ser>
        <c:ser>
          <c:idx val="155"/>
          <c:order val="155"/>
          <c:tx>
            <c:strRef>
              <c:f>'Muutos koulun tasolla'!$A$434</c:f>
              <c:strCache>
                <c:ptCount val="1"/>
                <c:pt idx="0">
                  <c:v>156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tasolla'!$D$434,'Muutos koulun tasolla'!$G$434)</c:f>
              <c:numCache>
                <c:formatCode>0</c:formatCode>
                <c:ptCount val="2"/>
                <c:pt idx="0">
                  <c:v>309.8</c:v>
                </c:pt>
                <c:pt idx="1">
                  <c:v>461.76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9B-1748-4A51-8B55-BE73807A5D68}"/>
            </c:ext>
          </c:extLst>
        </c:ser>
        <c:ser>
          <c:idx val="156"/>
          <c:order val="156"/>
          <c:tx>
            <c:strRef>
              <c:f>'Muutos koulun tasolla'!$A$435</c:f>
              <c:strCache>
                <c:ptCount val="1"/>
                <c:pt idx="0">
                  <c:v>157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tasolla'!$D$435,'Muutos koulun tasolla'!$G$435)</c:f>
              <c:numCache>
                <c:formatCode>0</c:formatCode>
                <c:ptCount val="2"/>
                <c:pt idx="0">
                  <c:v>344.43</c:v>
                </c:pt>
                <c:pt idx="1">
                  <c:v>496.28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9C-1748-4A51-8B55-BE73807A5D68}"/>
            </c:ext>
          </c:extLst>
        </c:ser>
        <c:ser>
          <c:idx val="157"/>
          <c:order val="157"/>
          <c:tx>
            <c:strRef>
              <c:f>'Muutos koulun tasolla'!$A$436</c:f>
              <c:strCache>
                <c:ptCount val="1"/>
                <c:pt idx="0">
                  <c:v>158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tasolla'!$D$436,'Muutos koulun tasolla'!$G$436)</c:f>
              <c:numCache>
                <c:formatCode>0</c:formatCode>
                <c:ptCount val="2"/>
                <c:pt idx="0">
                  <c:v>333.42</c:v>
                </c:pt>
                <c:pt idx="1">
                  <c:v>485.04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9D-1748-4A51-8B55-BE73807A5D68}"/>
            </c:ext>
          </c:extLst>
        </c:ser>
        <c:ser>
          <c:idx val="158"/>
          <c:order val="158"/>
          <c:tx>
            <c:strRef>
              <c:f>'Muutos koulun tasolla'!$A$437</c:f>
              <c:strCache>
                <c:ptCount val="1"/>
                <c:pt idx="0">
                  <c:v>159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tasolla'!$D$437,'Muutos koulun tasolla'!$G$437)</c:f>
              <c:numCache>
                <c:formatCode>0</c:formatCode>
                <c:ptCount val="2"/>
                <c:pt idx="0">
                  <c:v>350.66</c:v>
                </c:pt>
                <c:pt idx="1">
                  <c:v>501.21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9E-1748-4A51-8B55-BE73807A5D68}"/>
            </c:ext>
          </c:extLst>
        </c:ser>
        <c:ser>
          <c:idx val="159"/>
          <c:order val="159"/>
          <c:tx>
            <c:strRef>
              <c:f>'Muutos koulun tasolla'!$A$438</c:f>
              <c:strCache>
                <c:ptCount val="1"/>
                <c:pt idx="0">
                  <c:v>160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tasolla'!$D$438,'Muutos koulun tasolla'!$G$438)</c:f>
              <c:numCache>
                <c:formatCode>0</c:formatCode>
                <c:ptCount val="2"/>
                <c:pt idx="0">
                  <c:v>345.11</c:v>
                </c:pt>
                <c:pt idx="1">
                  <c:v>490.47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9F-1748-4A51-8B55-BE73807A5D68}"/>
            </c:ext>
          </c:extLst>
        </c:ser>
        <c:ser>
          <c:idx val="160"/>
          <c:order val="160"/>
          <c:tx>
            <c:strRef>
              <c:f>'Muutos koulun tasolla'!$A$439</c:f>
              <c:strCache>
                <c:ptCount val="1"/>
                <c:pt idx="0">
                  <c:v>161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tasolla'!$D$439,'Muutos koulun tasolla'!$G$439)</c:f>
              <c:numCache>
                <c:formatCode>0</c:formatCode>
                <c:ptCount val="2"/>
                <c:pt idx="0">
                  <c:v>343.06</c:v>
                </c:pt>
                <c:pt idx="1">
                  <c:v>490.23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A0-1748-4A51-8B55-BE73807A5D68}"/>
            </c:ext>
          </c:extLst>
        </c:ser>
        <c:ser>
          <c:idx val="161"/>
          <c:order val="161"/>
          <c:tx>
            <c:strRef>
              <c:f>'Muutos koulun tasolla'!$A$440</c:f>
              <c:strCache>
                <c:ptCount val="1"/>
                <c:pt idx="0">
                  <c:v>162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tasolla'!$D$440,'Muutos koulun tasolla'!$G$440)</c:f>
              <c:numCache>
                <c:formatCode>0</c:formatCode>
                <c:ptCount val="2"/>
                <c:pt idx="0">
                  <c:v>334.1</c:v>
                </c:pt>
                <c:pt idx="1">
                  <c:v>478.11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A1-1748-4A51-8B55-BE73807A5D68}"/>
            </c:ext>
          </c:extLst>
        </c:ser>
        <c:ser>
          <c:idx val="162"/>
          <c:order val="162"/>
          <c:tx>
            <c:strRef>
              <c:f>'Muutos koulun tasolla'!$A$441</c:f>
              <c:strCache>
                <c:ptCount val="1"/>
                <c:pt idx="0">
                  <c:v>163</c:v>
                </c:pt>
              </c:strCache>
            </c:strRef>
          </c:tx>
          <c:spPr>
            <a:ln w="28575" cap="rnd">
              <a:solidFill>
                <a:srgbClr val="5797A1"/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tasolla'!$D$441,'Muutos koulun tasolla'!$G$441)</c:f>
              <c:numCache>
                <c:formatCode>0</c:formatCode>
                <c:ptCount val="2"/>
                <c:pt idx="0">
                  <c:v>310.58999999999997</c:v>
                </c:pt>
                <c:pt idx="1">
                  <c:v>456.27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A2-1748-4A51-8B55-BE73807A5D68}"/>
            </c:ext>
          </c:extLst>
        </c:ser>
        <c:ser>
          <c:idx val="163"/>
          <c:order val="163"/>
          <c:tx>
            <c:strRef>
              <c:f>'Muutos koulun tasolla'!$A$442</c:f>
              <c:strCache>
                <c:ptCount val="1"/>
                <c:pt idx="0">
                  <c:v>164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tasolla'!$D$442,'Muutos koulun tasolla'!$G$442)</c:f>
              <c:numCache>
                <c:formatCode>0</c:formatCode>
                <c:ptCount val="2"/>
                <c:pt idx="0">
                  <c:v>312.36</c:v>
                </c:pt>
                <c:pt idx="1">
                  <c:v>458.08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A3-1748-4A51-8B55-BE73807A5D68}"/>
            </c:ext>
          </c:extLst>
        </c:ser>
        <c:ser>
          <c:idx val="164"/>
          <c:order val="164"/>
          <c:tx>
            <c:strRef>
              <c:f>'Muutos koulun tasolla'!$A$443</c:f>
              <c:strCache>
                <c:ptCount val="1"/>
                <c:pt idx="0">
                  <c:v>165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tasolla'!$D$443,'Muutos koulun tasolla'!$G$443)</c:f>
              <c:numCache>
                <c:formatCode>0</c:formatCode>
                <c:ptCount val="2"/>
                <c:pt idx="0">
                  <c:v>322.61</c:v>
                </c:pt>
                <c:pt idx="1">
                  <c:v>468.3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A4-1748-4A51-8B55-BE73807A5D68}"/>
            </c:ext>
          </c:extLst>
        </c:ser>
        <c:ser>
          <c:idx val="165"/>
          <c:order val="165"/>
          <c:tx>
            <c:strRef>
              <c:f>'Muutos koulun tasolla'!$A$444</c:f>
              <c:strCache>
                <c:ptCount val="1"/>
                <c:pt idx="0">
                  <c:v>166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tasolla'!$D$444,'Muutos koulun tasolla'!$G$444)</c:f>
              <c:numCache>
                <c:formatCode>0</c:formatCode>
                <c:ptCount val="2"/>
                <c:pt idx="0">
                  <c:v>361.6</c:v>
                </c:pt>
                <c:pt idx="1">
                  <c:v>506.7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A5-1748-4A51-8B55-BE73807A5D68}"/>
            </c:ext>
          </c:extLst>
        </c:ser>
        <c:ser>
          <c:idx val="166"/>
          <c:order val="166"/>
          <c:tx>
            <c:strRef>
              <c:f>'Muutos koulun tasolla'!$A$445</c:f>
              <c:strCache>
                <c:ptCount val="1"/>
                <c:pt idx="0">
                  <c:v>167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tasolla'!$D$445,'Muutos koulun tasolla'!$G$445)</c:f>
              <c:numCache>
                <c:formatCode>0</c:formatCode>
                <c:ptCount val="2"/>
                <c:pt idx="0">
                  <c:v>338.64</c:v>
                </c:pt>
                <c:pt idx="1">
                  <c:v>483.59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A6-1748-4A51-8B55-BE73807A5D68}"/>
            </c:ext>
          </c:extLst>
        </c:ser>
        <c:ser>
          <c:idx val="167"/>
          <c:order val="167"/>
          <c:tx>
            <c:strRef>
              <c:f>'Muutos koulun tasolla'!$A$446</c:f>
              <c:strCache>
                <c:ptCount val="1"/>
                <c:pt idx="0">
                  <c:v>168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tasolla'!$D$446,'Muutos koulun tasolla'!$G$446)</c:f>
              <c:numCache>
                <c:formatCode>0</c:formatCode>
                <c:ptCount val="2"/>
                <c:pt idx="0">
                  <c:v>343.1</c:v>
                </c:pt>
                <c:pt idx="1">
                  <c:v>487.98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A7-1748-4A51-8B55-BE73807A5D68}"/>
            </c:ext>
          </c:extLst>
        </c:ser>
        <c:ser>
          <c:idx val="168"/>
          <c:order val="168"/>
          <c:tx>
            <c:strRef>
              <c:f>'Muutos koulun tasolla'!$A$447</c:f>
              <c:strCache>
                <c:ptCount val="1"/>
                <c:pt idx="0">
                  <c:v>169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tasolla'!$D$447,'Muutos koulun tasolla'!$G$447)</c:f>
              <c:numCache>
                <c:formatCode>0</c:formatCode>
                <c:ptCount val="2"/>
                <c:pt idx="0">
                  <c:v>314.61</c:v>
                </c:pt>
                <c:pt idx="1">
                  <c:v>455.79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A8-1748-4A51-8B55-BE73807A5D68}"/>
            </c:ext>
          </c:extLst>
        </c:ser>
        <c:ser>
          <c:idx val="169"/>
          <c:order val="169"/>
          <c:tx>
            <c:strRef>
              <c:f>'Muutos koulun tasolla'!$A$448</c:f>
              <c:strCache>
                <c:ptCount val="1"/>
                <c:pt idx="0">
                  <c:v>170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tasolla'!$D$448,'Muutos koulun tasolla'!$G$448)</c:f>
              <c:numCache>
                <c:formatCode>0</c:formatCode>
                <c:ptCount val="2"/>
                <c:pt idx="0">
                  <c:v>322.61</c:v>
                </c:pt>
                <c:pt idx="1">
                  <c:v>465.71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A9-1748-4A51-8B55-BE73807A5D68}"/>
            </c:ext>
          </c:extLst>
        </c:ser>
        <c:ser>
          <c:idx val="170"/>
          <c:order val="170"/>
          <c:tx>
            <c:strRef>
              <c:f>'Muutos koulun tasolla'!$A$449</c:f>
              <c:strCache>
                <c:ptCount val="1"/>
                <c:pt idx="0">
                  <c:v>171</c:v>
                </c:pt>
              </c:strCache>
            </c:strRef>
          </c:tx>
          <c:spPr>
            <a:ln w="28575" cap="rnd">
              <a:solidFill>
                <a:srgbClr val="958B81"/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tasolla'!$D$449,'Muutos koulun tasolla'!$G$449)</c:f>
              <c:numCache>
                <c:formatCode>0</c:formatCode>
                <c:ptCount val="2"/>
                <c:pt idx="0">
                  <c:v>368.27</c:v>
                </c:pt>
                <c:pt idx="1">
                  <c:v>512.42999999999995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AA-1748-4A51-8B55-BE73807A5D68}"/>
            </c:ext>
          </c:extLst>
        </c:ser>
        <c:ser>
          <c:idx val="171"/>
          <c:order val="171"/>
          <c:tx>
            <c:strRef>
              <c:f>'Muutos koulun tasolla'!$A$450</c:f>
              <c:strCache>
                <c:ptCount val="1"/>
                <c:pt idx="0">
                  <c:v>172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tasolla'!$D$450,'Muutos koulun tasolla'!$G$450)</c:f>
              <c:numCache>
                <c:formatCode>0</c:formatCode>
                <c:ptCount val="2"/>
                <c:pt idx="0">
                  <c:v>326.11</c:v>
                </c:pt>
                <c:pt idx="1">
                  <c:v>469.35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AB-1748-4A51-8B55-BE73807A5D68}"/>
            </c:ext>
          </c:extLst>
        </c:ser>
        <c:ser>
          <c:idx val="172"/>
          <c:order val="172"/>
          <c:tx>
            <c:strRef>
              <c:f>'Muutos koulun tasolla'!$A$451</c:f>
              <c:strCache>
                <c:ptCount val="1"/>
                <c:pt idx="0">
                  <c:v>173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tasolla'!$D$451,'Muutos koulun tasolla'!$G$451)</c:f>
              <c:numCache>
                <c:formatCode>0</c:formatCode>
                <c:ptCount val="2"/>
                <c:pt idx="0">
                  <c:v>322.57</c:v>
                </c:pt>
                <c:pt idx="1">
                  <c:v>465.12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AC-1748-4A51-8B55-BE73807A5D68}"/>
            </c:ext>
          </c:extLst>
        </c:ser>
        <c:ser>
          <c:idx val="173"/>
          <c:order val="173"/>
          <c:tx>
            <c:strRef>
              <c:f>'Muutos koulun tasolla'!$A$452</c:f>
              <c:strCache>
                <c:ptCount val="1"/>
                <c:pt idx="0">
                  <c:v>174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tasolla'!$D$452,'Muutos koulun tasolla'!$G$452)</c:f>
              <c:numCache>
                <c:formatCode>0</c:formatCode>
                <c:ptCount val="2"/>
                <c:pt idx="0">
                  <c:v>327.82</c:v>
                </c:pt>
                <c:pt idx="1">
                  <c:v>470.34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AD-1748-4A51-8B55-BE73807A5D68}"/>
            </c:ext>
          </c:extLst>
        </c:ser>
        <c:ser>
          <c:idx val="174"/>
          <c:order val="174"/>
          <c:tx>
            <c:strRef>
              <c:f>'Muutos koulun tasolla'!$A$453</c:f>
              <c:strCache>
                <c:ptCount val="1"/>
                <c:pt idx="0">
                  <c:v>175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tasolla'!$D$453,'Muutos koulun tasolla'!$G$453)</c:f>
              <c:numCache>
                <c:formatCode>0</c:formatCode>
                <c:ptCount val="2"/>
                <c:pt idx="0">
                  <c:v>344.88</c:v>
                </c:pt>
                <c:pt idx="1">
                  <c:v>487.24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AE-1748-4A51-8B55-BE73807A5D68}"/>
            </c:ext>
          </c:extLst>
        </c:ser>
        <c:ser>
          <c:idx val="175"/>
          <c:order val="175"/>
          <c:tx>
            <c:strRef>
              <c:f>'Muutos koulun tasolla'!$A$454</c:f>
              <c:strCache>
                <c:ptCount val="1"/>
                <c:pt idx="0">
                  <c:v>176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tasolla'!$D$454,'Muutos koulun tasolla'!$G$454)</c:f>
              <c:numCache>
                <c:formatCode>0</c:formatCode>
                <c:ptCount val="2"/>
                <c:pt idx="0">
                  <c:v>329.9</c:v>
                </c:pt>
                <c:pt idx="1">
                  <c:v>472.44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AF-1748-4A51-8B55-BE73807A5D68}"/>
            </c:ext>
          </c:extLst>
        </c:ser>
        <c:ser>
          <c:idx val="176"/>
          <c:order val="176"/>
          <c:tx>
            <c:strRef>
              <c:f>'Muutos koulun tasolla'!$A$455</c:f>
              <c:strCache>
                <c:ptCount val="1"/>
                <c:pt idx="0">
                  <c:v>177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tasolla'!$D$455,'Muutos koulun tasolla'!$G$455)</c:f>
              <c:numCache>
                <c:formatCode>0</c:formatCode>
                <c:ptCount val="2"/>
                <c:pt idx="0">
                  <c:v>315.73</c:v>
                </c:pt>
                <c:pt idx="1">
                  <c:v>459.57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B0-1748-4A51-8B55-BE73807A5D68}"/>
            </c:ext>
          </c:extLst>
        </c:ser>
        <c:ser>
          <c:idx val="177"/>
          <c:order val="177"/>
          <c:tx>
            <c:strRef>
              <c:f>'Muutos koulun tasolla'!$A$456</c:f>
              <c:strCache>
                <c:ptCount val="1"/>
                <c:pt idx="0">
                  <c:v>178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tasolla'!$D$456,'Muutos koulun tasolla'!$G$456)</c:f>
              <c:numCache>
                <c:formatCode>0</c:formatCode>
                <c:ptCount val="2"/>
                <c:pt idx="0">
                  <c:v>346.7</c:v>
                </c:pt>
                <c:pt idx="1">
                  <c:v>488.64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B1-1748-4A51-8B55-BE73807A5D68}"/>
            </c:ext>
          </c:extLst>
        </c:ser>
        <c:ser>
          <c:idx val="178"/>
          <c:order val="178"/>
          <c:tx>
            <c:strRef>
              <c:f>'Muutos koulun tasolla'!$A$457</c:f>
              <c:strCache>
                <c:ptCount val="1"/>
                <c:pt idx="0">
                  <c:v>179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tasolla'!$D$457,'Muutos koulun tasolla'!$G$457)</c:f>
              <c:numCache>
                <c:formatCode>0</c:formatCode>
                <c:ptCount val="2"/>
                <c:pt idx="0">
                  <c:v>341.54</c:v>
                </c:pt>
                <c:pt idx="1">
                  <c:v>483.02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B2-1748-4A51-8B55-BE73807A5D68}"/>
            </c:ext>
          </c:extLst>
        </c:ser>
        <c:ser>
          <c:idx val="179"/>
          <c:order val="179"/>
          <c:tx>
            <c:strRef>
              <c:f>'Muutos koulun tasolla'!$A$458</c:f>
              <c:strCache>
                <c:ptCount val="1"/>
                <c:pt idx="0">
                  <c:v>180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tasolla'!$D$458,'Muutos koulun tasolla'!$G$458)</c:f>
              <c:numCache>
                <c:formatCode>0</c:formatCode>
                <c:ptCount val="2"/>
                <c:pt idx="0">
                  <c:v>324.89</c:v>
                </c:pt>
                <c:pt idx="1">
                  <c:v>464.41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B3-1748-4A51-8B55-BE73807A5D68}"/>
            </c:ext>
          </c:extLst>
        </c:ser>
        <c:ser>
          <c:idx val="180"/>
          <c:order val="180"/>
          <c:tx>
            <c:strRef>
              <c:f>'Muutos koulun tasolla'!$A$459</c:f>
              <c:strCache>
                <c:ptCount val="1"/>
                <c:pt idx="0">
                  <c:v>181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tasolla'!$D$459,'Muutos koulun tasolla'!$G$459)</c:f>
              <c:numCache>
                <c:formatCode>0</c:formatCode>
                <c:ptCount val="2"/>
                <c:pt idx="0">
                  <c:v>324.49</c:v>
                </c:pt>
                <c:pt idx="1">
                  <c:v>464.93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B4-1748-4A51-8B55-BE73807A5D68}"/>
            </c:ext>
          </c:extLst>
        </c:ser>
        <c:ser>
          <c:idx val="181"/>
          <c:order val="181"/>
          <c:tx>
            <c:strRef>
              <c:f>'Muutos koulun tasolla'!$A$460</c:f>
              <c:strCache>
                <c:ptCount val="1"/>
                <c:pt idx="0">
                  <c:v>182</c:v>
                </c:pt>
              </c:strCache>
            </c:strRef>
          </c:tx>
          <c:spPr>
            <a:ln w="28575" cap="rnd">
              <a:solidFill>
                <a:srgbClr val="EF9F3C"/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tasolla'!$D$460,'Muutos koulun tasolla'!$G$460)</c:f>
              <c:numCache>
                <c:formatCode>0</c:formatCode>
                <c:ptCount val="2"/>
                <c:pt idx="0">
                  <c:v>368.49</c:v>
                </c:pt>
                <c:pt idx="1">
                  <c:v>507.92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B5-1748-4A51-8B55-BE73807A5D68}"/>
            </c:ext>
          </c:extLst>
        </c:ser>
        <c:ser>
          <c:idx val="182"/>
          <c:order val="182"/>
          <c:tx>
            <c:strRef>
              <c:f>'Muutos koulun tasolla'!$A$461</c:f>
              <c:strCache>
                <c:ptCount val="1"/>
                <c:pt idx="0">
                  <c:v>183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tasolla'!$D$461,'Muutos koulun tasolla'!$G$461)</c:f>
              <c:numCache>
                <c:formatCode>0</c:formatCode>
                <c:ptCount val="2"/>
                <c:pt idx="0">
                  <c:v>327.24</c:v>
                </c:pt>
                <c:pt idx="1">
                  <c:v>466.4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B6-1748-4A51-8B55-BE73807A5D68}"/>
            </c:ext>
          </c:extLst>
        </c:ser>
        <c:ser>
          <c:idx val="183"/>
          <c:order val="183"/>
          <c:tx>
            <c:strRef>
              <c:f>'Muutos koulun tasolla'!$A$462</c:f>
              <c:strCache>
                <c:ptCount val="1"/>
                <c:pt idx="0">
                  <c:v>184</c:v>
                </c:pt>
              </c:strCache>
            </c:strRef>
          </c:tx>
          <c:spPr>
            <a:ln w="28575" cap="rnd">
              <a:solidFill>
                <a:srgbClr val="EF9F3C"/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tasolla'!$D$462,'Muutos koulun tasolla'!$G$462)</c:f>
              <c:numCache>
                <c:formatCode>0</c:formatCode>
                <c:ptCount val="2"/>
                <c:pt idx="0">
                  <c:v>354.49</c:v>
                </c:pt>
                <c:pt idx="1">
                  <c:v>491.13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B7-1748-4A51-8B55-BE73807A5D68}"/>
            </c:ext>
          </c:extLst>
        </c:ser>
        <c:ser>
          <c:idx val="184"/>
          <c:order val="184"/>
          <c:tx>
            <c:strRef>
              <c:f>'Muutos koulun tasolla'!$A$463</c:f>
              <c:strCache>
                <c:ptCount val="1"/>
                <c:pt idx="0">
                  <c:v>185</c:v>
                </c:pt>
              </c:strCache>
            </c:strRef>
          </c:tx>
          <c:spPr>
            <a:ln w="28575" cap="rnd">
              <a:solidFill>
                <a:srgbClr val="9B9170"/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tasolla'!$D$463,'Muutos koulun tasolla'!$G$463)</c:f>
              <c:numCache>
                <c:formatCode>0</c:formatCode>
                <c:ptCount val="2"/>
                <c:pt idx="0">
                  <c:v>362.47</c:v>
                </c:pt>
                <c:pt idx="1">
                  <c:v>499.02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B8-1748-4A51-8B55-BE73807A5D68}"/>
            </c:ext>
          </c:extLst>
        </c:ser>
        <c:ser>
          <c:idx val="185"/>
          <c:order val="185"/>
          <c:tx>
            <c:strRef>
              <c:f>'Muutos koulun tasolla'!$A$464</c:f>
              <c:strCache>
                <c:ptCount val="1"/>
                <c:pt idx="0">
                  <c:v>186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tasolla'!$D$464,'Muutos koulun tasolla'!$G$464)</c:f>
              <c:numCache>
                <c:formatCode>0</c:formatCode>
                <c:ptCount val="2"/>
                <c:pt idx="0">
                  <c:v>344.28</c:v>
                </c:pt>
                <c:pt idx="1">
                  <c:v>477.73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B9-1748-4A51-8B55-BE73807A5D68}"/>
            </c:ext>
          </c:extLst>
        </c:ser>
        <c:ser>
          <c:idx val="186"/>
          <c:order val="186"/>
          <c:tx>
            <c:strRef>
              <c:f>'Muutos koulun tasolla'!$A$465</c:f>
              <c:strCache>
                <c:ptCount val="1"/>
                <c:pt idx="0">
                  <c:v>187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tasolla'!$D$465,'Muutos koulun tasolla'!$G$465)</c:f>
              <c:numCache>
                <c:formatCode>0</c:formatCode>
                <c:ptCount val="2"/>
                <c:pt idx="0">
                  <c:v>335.22</c:v>
                </c:pt>
                <c:pt idx="1">
                  <c:v>470.49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BA-1748-4A51-8B55-BE73807A5D68}"/>
            </c:ext>
          </c:extLst>
        </c:ser>
        <c:ser>
          <c:idx val="187"/>
          <c:order val="187"/>
          <c:tx>
            <c:strRef>
              <c:f>'Muutos koulun tasolla'!$A$466</c:f>
              <c:strCache>
                <c:ptCount val="1"/>
                <c:pt idx="0">
                  <c:v>188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tasolla'!$D$466,'Muutos koulun tasolla'!$G$466)</c:f>
              <c:numCache>
                <c:formatCode>0</c:formatCode>
                <c:ptCount val="2"/>
                <c:pt idx="0">
                  <c:v>336.78</c:v>
                </c:pt>
                <c:pt idx="1">
                  <c:v>458.68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BB-1748-4A51-8B55-BE73807A5D68}"/>
            </c:ext>
          </c:extLst>
        </c:ser>
        <c:ser>
          <c:idx val="188"/>
          <c:order val="188"/>
          <c:tx>
            <c:strRef>
              <c:f>'Muutos koulun tasolla'!$A$467</c:f>
              <c:strCache>
                <c:ptCount val="1"/>
                <c:pt idx="0">
                  <c:v>189</c:v>
                </c:pt>
              </c:strCache>
            </c:strRef>
          </c:tx>
          <c:spPr>
            <a:ln w="28575" cap="rnd">
              <a:solidFill>
                <a:srgbClr val="958B81"/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tasolla'!$D$467,'Muutos koulun tasolla'!$G$467)</c:f>
              <c:numCache>
                <c:formatCode>0</c:formatCode>
                <c:ptCount val="2"/>
                <c:pt idx="0">
                  <c:v>349.58</c:v>
                </c:pt>
                <c:pt idx="1">
                  <c:v>481.62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BC-1748-4A51-8B55-BE73807A5D68}"/>
            </c:ext>
          </c:extLst>
        </c:ser>
        <c:ser>
          <c:idx val="189"/>
          <c:order val="189"/>
          <c:tx>
            <c:strRef>
              <c:f>'Muutos koulun tasolla'!$A$468</c:f>
              <c:strCache>
                <c:ptCount val="1"/>
                <c:pt idx="0">
                  <c:v>190</c:v>
                </c:pt>
              </c:strCache>
            </c:strRef>
          </c:tx>
          <c:spPr>
            <a:ln w="28575" cap="rnd">
              <a:solidFill>
                <a:srgbClr val="85C598"/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tasolla'!$D$468,'Muutos koulun tasolla'!$G$468)</c:f>
              <c:numCache>
                <c:formatCode>0</c:formatCode>
                <c:ptCount val="2"/>
                <c:pt idx="0">
                  <c:v>290.45999999999998</c:v>
                </c:pt>
                <c:pt idx="1">
                  <c:v>420.82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BD-1748-4A51-8B55-BE73807A5D68}"/>
            </c:ext>
          </c:extLst>
        </c:ser>
        <c:ser>
          <c:idx val="190"/>
          <c:order val="190"/>
          <c:tx>
            <c:strRef>
              <c:f>'Muutos koulun tasolla'!$A$469</c:f>
              <c:strCache>
                <c:ptCount val="1"/>
                <c:pt idx="0">
                  <c:v>191</c:v>
                </c:pt>
              </c:strCache>
            </c:strRef>
          </c:tx>
          <c:spPr>
            <a:ln w="28575" cap="rnd">
              <a:solidFill>
                <a:srgbClr val="0D93D2"/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tasolla'!$D$469,'Muutos koulun tasolla'!$G$469)</c:f>
              <c:numCache>
                <c:formatCode>0</c:formatCode>
                <c:ptCount val="2"/>
                <c:pt idx="0">
                  <c:v>379.22</c:v>
                </c:pt>
                <c:pt idx="1">
                  <c:v>504.52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BE-1748-4A51-8B55-BE73807A5D68}"/>
            </c:ext>
          </c:extLst>
        </c:ser>
        <c:ser>
          <c:idx val="191"/>
          <c:order val="191"/>
          <c:tx>
            <c:strRef>
              <c:f>'Muutos koulun tasolla'!$A$470</c:f>
              <c:strCache>
                <c:ptCount val="1"/>
                <c:pt idx="0">
                  <c:v>192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tasolla'!$D$470,'Muutos koulun tasolla'!$G$470)</c:f>
              <c:numCache>
                <c:formatCode>0</c:formatCode>
                <c:ptCount val="2"/>
                <c:pt idx="0">
                  <c:v>343.14</c:v>
                </c:pt>
                <c:pt idx="1">
                  <c:v>470.17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BF-1748-4A51-8B55-BE73807A5D68}"/>
            </c:ext>
          </c:extLst>
        </c:ser>
        <c:ser>
          <c:idx val="192"/>
          <c:order val="192"/>
          <c:tx>
            <c:strRef>
              <c:f>'Muutos koulun tasolla'!$A$471</c:f>
              <c:strCache>
                <c:ptCount val="1"/>
                <c:pt idx="0">
                  <c:v>193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tasolla'!$D$471,'Muutos koulun tasolla'!$G$471)</c:f>
              <c:numCache>
                <c:formatCode>0</c:formatCode>
                <c:ptCount val="2"/>
                <c:pt idx="0">
                  <c:v>339.94</c:v>
                </c:pt>
                <c:pt idx="1">
                  <c:v>466.15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C0-1748-4A51-8B55-BE73807A5D68}"/>
            </c:ext>
          </c:extLst>
        </c:ser>
        <c:ser>
          <c:idx val="193"/>
          <c:order val="193"/>
          <c:tx>
            <c:strRef>
              <c:f>'Muutos koulun tasolla'!$A$472</c:f>
              <c:strCache>
                <c:ptCount val="1"/>
                <c:pt idx="0">
                  <c:v>194</c:v>
                </c:pt>
              </c:strCache>
            </c:strRef>
          </c:tx>
          <c:spPr>
            <a:ln w="28575" cap="rnd">
              <a:solidFill>
                <a:srgbClr val="5797A1"/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tasolla'!$D$472,'Muutos koulun tasolla'!$G$472)</c:f>
              <c:numCache>
                <c:formatCode>0</c:formatCode>
                <c:ptCount val="2"/>
                <c:pt idx="0">
                  <c:v>268.83999999999997</c:v>
                </c:pt>
                <c:pt idx="1">
                  <c:v>393.82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C1-1748-4A51-8B55-BE73807A5D68}"/>
            </c:ext>
          </c:extLst>
        </c:ser>
        <c:ser>
          <c:idx val="194"/>
          <c:order val="194"/>
          <c:tx>
            <c:strRef>
              <c:f>'Muutos koulun tasolla'!$A$473</c:f>
              <c:strCache>
                <c:ptCount val="1"/>
                <c:pt idx="0">
                  <c:v>195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tasolla'!$D$473,'Muutos koulun tasolla'!$G$473)</c:f>
              <c:numCache>
                <c:formatCode>0</c:formatCode>
                <c:ptCount val="2"/>
                <c:pt idx="0">
                  <c:v>316.47000000000003</c:v>
                </c:pt>
                <c:pt idx="1">
                  <c:v>439.99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C2-1748-4A51-8B55-BE73807A5D68}"/>
            </c:ext>
          </c:extLst>
        </c:ser>
        <c:ser>
          <c:idx val="195"/>
          <c:order val="195"/>
          <c:tx>
            <c:strRef>
              <c:f>'Muutos koulun tasolla'!$A$474</c:f>
              <c:strCache>
                <c:ptCount val="1"/>
                <c:pt idx="0">
                  <c:v>196</c:v>
                </c:pt>
              </c:strCache>
            </c:strRef>
          </c:tx>
          <c:spPr>
            <a:ln w="28575" cap="rnd">
              <a:solidFill>
                <a:srgbClr val="85C598"/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tasolla'!$D$474,'Muutos koulun tasolla'!$G$474)</c:f>
              <c:numCache>
                <c:formatCode>0</c:formatCode>
                <c:ptCount val="2"/>
                <c:pt idx="0">
                  <c:v>326.86</c:v>
                </c:pt>
                <c:pt idx="1">
                  <c:v>450.76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C3-1748-4A51-8B55-BE73807A5D68}"/>
            </c:ext>
          </c:extLst>
        </c:ser>
        <c:ser>
          <c:idx val="196"/>
          <c:order val="196"/>
          <c:tx>
            <c:strRef>
              <c:f>'Muutos koulun tasolla'!$A$475</c:f>
              <c:strCache>
                <c:ptCount val="1"/>
                <c:pt idx="0">
                  <c:v>197</c:v>
                </c:pt>
              </c:strCache>
            </c:strRef>
          </c:tx>
          <c:spPr>
            <a:ln w="28575" cap="rnd">
              <a:solidFill>
                <a:srgbClr val="0D93D2"/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tasolla'!$D$475,'Muutos koulun tasolla'!$G$475)</c:f>
              <c:numCache>
                <c:formatCode>0</c:formatCode>
                <c:ptCount val="2"/>
                <c:pt idx="0">
                  <c:v>354.29</c:v>
                </c:pt>
                <c:pt idx="1">
                  <c:v>480.23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C4-1748-4A51-8B55-BE73807A5D68}"/>
            </c:ext>
          </c:extLst>
        </c:ser>
        <c:ser>
          <c:idx val="197"/>
          <c:order val="197"/>
          <c:tx>
            <c:strRef>
              <c:f>'Muutos koulun tasolla'!$A$476</c:f>
              <c:strCache>
                <c:ptCount val="1"/>
                <c:pt idx="0">
                  <c:v>198</c:v>
                </c:pt>
              </c:strCache>
            </c:strRef>
          </c:tx>
          <c:spPr>
            <a:ln w="28575" cap="rnd">
              <a:solidFill>
                <a:srgbClr val="5797A1"/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tasolla'!$D$476,'Muutos koulun tasolla'!$G$476)</c:f>
              <c:numCache>
                <c:formatCode>0</c:formatCode>
                <c:ptCount val="2"/>
                <c:pt idx="0">
                  <c:v>306.99</c:v>
                </c:pt>
                <c:pt idx="1">
                  <c:v>426.32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C5-1748-4A51-8B55-BE73807A5D68}"/>
            </c:ext>
          </c:extLst>
        </c:ser>
        <c:ser>
          <c:idx val="198"/>
          <c:order val="198"/>
          <c:tx>
            <c:strRef>
              <c:f>'Muutos koulun tasolla'!$A$477</c:f>
              <c:strCache>
                <c:ptCount val="1"/>
                <c:pt idx="0">
                  <c:v>199</c:v>
                </c:pt>
              </c:strCache>
            </c:strRef>
          </c:tx>
          <c:spPr>
            <a:ln w="28575" cap="rnd">
              <a:solidFill>
                <a:srgbClr val="0D93D2"/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tasolla'!$D$477,'Muutos koulun tasolla'!$G$477)</c:f>
              <c:numCache>
                <c:formatCode>0</c:formatCode>
                <c:ptCount val="2"/>
                <c:pt idx="0">
                  <c:v>323.83</c:v>
                </c:pt>
                <c:pt idx="1">
                  <c:v>435.07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C6-1748-4A51-8B55-BE73807A5D68}"/>
            </c:ext>
          </c:extLst>
        </c:ser>
        <c:ser>
          <c:idx val="199"/>
          <c:order val="199"/>
          <c:tx>
            <c:strRef>
              <c:f>'Muutos koulun tasolla'!$A$478</c:f>
              <c:strCache>
                <c:ptCount val="1"/>
                <c:pt idx="0">
                  <c:v>200</c:v>
                </c:pt>
              </c:strCache>
            </c:strRef>
          </c:tx>
          <c:spPr>
            <a:ln w="28575" cap="rnd">
              <a:solidFill>
                <a:srgbClr val="9B9170"/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tasolla'!$D$478,'Muutos koulun tasolla'!$G$478)</c:f>
              <c:numCache>
                <c:formatCode>0</c:formatCode>
                <c:ptCount val="2"/>
                <c:pt idx="0">
                  <c:v>355.01</c:v>
                </c:pt>
                <c:pt idx="1">
                  <c:v>471.99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C7-1748-4A51-8B55-BE73807A5D68}"/>
            </c:ext>
          </c:extLst>
        </c:ser>
        <c:ser>
          <c:idx val="200"/>
          <c:order val="200"/>
          <c:tx>
            <c:strRef>
              <c:f>'Muutos koulun tasolla'!$A$479</c:f>
              <c:strCache>
                <c:ptCount val="1"/>
                <c:pt idx="0">
                  <c:v>201</c:v>
                </c:pt>
              </c:strCache>
            </c:strRef>
          </c:tx>
          <c:spPr>
            <a:ln w="28575" cap="rnd">
              <a:solidFill>
                <a:srgbClr val="EF9F3C"/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tasolla'!$D$479,'Muutos koulun tasolla'!$G$479)</c:f>
              <c:numCache>
                <c:formatCode>0</c:formatCode>
                <c:ptCount val="2"/>
                <c:pt idx="0">
                  <c:v>342.17</c:v>
                </c:pt>
                <c:pt idx="1">
                  <c:v>457.68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C8-1748-4A51-8B55-BE73807A5D68}"/>
            </c:ext>
          </c:extLst>
        </c:ser>
        <c:ser>
          <c:idx val="201"/>
          <c:order val="201"/>
          <c:tx>
            <c:strRef>
              <c:f>'Muutos koulun tasolla'!$A$480</c:f>
              <c:strCache>
                <c:ptCount val="1"/>
                <c:pt idx="0">
                  <c:v>202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28575" cap="rnd">
                <a:solidFill>
                  <a:srgbClr val="0D93D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CA-1748-4A51-8B55-BE73807A5D68}"/>
              </c:ext>
            </c:extLst>
          </c:dPt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tasolla'!$D$480,'Muutos koulun tasolla'!$G$480)</c:f>
              <c:numCache>
                <c:formatCode>0</c:formatCode>
                <c:ptCount val="2"/>
                <c:pt idx="0">
                  <c:v>344.66</c:v>
                </c:pt>
                <c:pt idx="1">
                  <c:v>459.07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CB-1748-4A51-8B55-BE73807A5D68}"/>
            </c:ext>
          </c:extLst>
        </c:ser>
        <c:ser>
          <c:idx val="202"/>
          <c:order val="202"/>
          <c:tx>
            <c:strRef>
              <c:f>'Muutos koulun tasolla'!$A$481</c:f>
              <c:strCache>
                <c:ptCount val="1"/>
                <c:pt idx="0">
                  <c:v>203</c:v>
                </c:pt>
              </c:strCache>
            </c:strRef>
          </c:tx>
          <c:spPr>
            <a:ln w="28575" cap="rnd">
              <a:solidFill>
                <a:srgbClr val="EF9F3C"/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tasolla'!$D$481,'Muutos koulun tasolla'!$G$481)</c:f>
              <c:numCache>
                <c:formatCode>0</c:formatCode>
                <c:ptCount val="2"/>
                <c:pt idx="0">
                  <c:v>315.14</c:v>
                </c:pt>
                <c:pt idx="1">
                  <c:v>424.44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CC-1748-4A51-8B55-BE73807A5D68}"/>
            </c:ext>
          </c:extLst>
        </c:ser>
        <c:ser>
          <c:idx val="203"/>
          <c:order val="203"/>
          <c:tx>
            <c:strRef>
              <c:f>'Muutos koulun tasolla'!$A$482</c:f>
              <c:strCache>
                <c:ptCount val="1"/>
                <c:pt idx="0">
                  <c:v>204</c:v>
                </c:pt>
              </c:strCache>
            </c:strRef>
          </c:tx>
          <c:spPr>
            <a:ln w="28575" cap="rnd">
              <a:solidFill>
                <a:srgbClr val="EF9F3C"/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tasolla'!$D$482,'Muutos koulun tasolla'!$G$482)</c:f>
              <c:numCache>
                <c:formatCode>0</c:formatCode>
                <c:ptCount val="2"/>
                <c:pt idx="0">
                  <c:v>358.21</c:v>
                </c:pt>
                <c:pt idx="1">
                  <c:v>464.37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CD-1748-4A51-8B55-BE73807A5D68}"/>
            </c:ext>
          </c:extLst>
        </c:ser>
        <c:ser>
          <c:idx val="204"/>
          <c:order val="204"/>
          <c:tx>
            <c:strRef>
              <c:f>'Muutos koulun tasolla'!$A$483</c:f>
              <c:strCache>
                <c:ptCount val="1"/>
                <c:pt idx="0">
                  <c:v>205</c:v>
                </c:pt>
              </c:strCache>
            </c:strRef>
          </c:tx>
          <c:spPr>
            <a:ln w="28575" cap="rnd">
              <a:solidFill>
                <a:srgbClr val="5797A1"/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tasolla'!$D$483,'Muutos koulun tasolla'!$G$483)</c:f>
              <c:numCache>
                <c:formatCode>0</c:formatCode>
                <c:ptCount val="2"/>
                <c:pt idx="0">
                  <c:v>312.36</c:v>
                </c:pt>
                <c:pt idx="1">
                  <c:v>420.63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CE-1748-4A51-8B55-BE73807A5D68}"/>
            </c:ext>
          </c:extLst>
        </c:ser>
        <c:ser>
          <c:idx val="205"/>
          <c:order val="205"/>
          <c:tx>
            <c:strRef>
              <c:f>'Muutos koulun tasolla'!$A$484</c:f>
              <c:strCache>
                <c:ptCount val="1"/>
                <c:pt idx="0">
                  <c:v>206</c:v>
                </c:pt>
              </c:strCache>
            </c:strRef>
          </c:tx>
          <c:spPr>
            <a:ln w="28575" cap="rnd">
              <a:solidFill>
                <a:srgbClr val="5797A1"/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CF-1748-4A51-8B55-BE73807A5D68}"/>
              </c:ext>
            </c:extLst>
          </c:dPt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tasolla'!$D$484,'Muutos koulun tasolla'!$G$484)</c:f>
              <c:numCache>
                <c:formatCode>0</c:formatCode>
                <c:ptCount val="2"/>
                <c:pt idx="0">
                  <c:v>341.47</c:v>
                </c:pt>
                <c:pt idx="1">
                  <c:v>440.41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D0-1748-4A51-8B55-BE73807A5D68}"/>
            </c:ext>
          </c:extLst>
        </c:ser>
        <c:ser>
          <c:idx val="206"/>
          <c:order val="206"/>
          <c:tx>
            <c:strRef>
              <c:f>'Muutos koulun tasolla'!$A$485</c:f>
              <c:strCache>
                <c:ptCount val="1"/>
                <c:pt idx="0">
                  <c:v>207</c:v>
                </c:pt>
              </c:strCache>
            </c:strRef>
          </c:tx>
          <c:spPr>
            <a:ln w="28575" cap="rnd">
              <a:solidFill>
                <a:srgbClr val="85C598"/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tasolla'!$D$485,'Muutos koulun tasolla'!$G$485)</c:f>
              <c:numCache>
                <c:formatCode>0</c:formatCode>
                <c:ptCount val="2"/>
                <c:pt idx="0">
                  <c:v>346.89</c:v>
                </c:pt>
                <c:pt idx="1">
                  <c:v>422.44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D1-1748-4A51-8B55-BE73807A5D68}"/>
            </c:ext>
          </c:extLst>
        </c:ser>
        <c:ser>
          <c:idx val="207"/>
          <c:order val="207"/>
          <c:tx>
            <c:strRef>
              <c:f>'Muutos koulun tasolla'!$A$486</c:f>
              <c:strCache>
                <c:ptCount val="1"/>
                <c:pt idx="0">
                  <c:v>208</c:v>
                </c:pt>
              </c:strCache>
            </c:strRef>
          </c:tx>
          <c:spPr>
            <a:ln w="28575" cap="rnd">
              <a:solidFill>
                <a:srgbClr val="9B9170"/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tasolla'!$D$486,'Muutos koulun tasolla'!$G$486)</c:f>
              <c:numCache>
                <c:formatCode>0</c:formatCode>
                <c:ptCount val="2"/>
                <c:pt idx="0">
                  <c:v>318.08</c:v>
                </c:pt>
                <c:pt idx="1">
                  <c:v>393.99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D2-1748-4A51-8B55-BE73807A5D68}"/>
            </c:ext>
          </c:extLst>
        </c:ser>
        <c:ser>
          <c:idx val="208"/>
          <c:order val="208"/>
          <c:tx>
            <c:strRef>
              <c:f>'Muutos koulun tasolla'!$A$487</c:f>
              <c:strCache>
                <c:ptCount val="1"/>
                <c:pt idx="0">
                  <c:v>209</c:v>
                </c:pt>
              </c:strCache>
            </c:strRef>
          </c:tx>
          <c:spPr>
            <a:ln w="28575" cap="rnd">
              <a:solidFill>
                <a:srgbClr val="0D93D2"/>
              </a:solidFill>
              <a:round/>
            </a:ln>
            <a:effectLst/>
          </c:spPr>
          <c:marker>
            <c:symbol val="none"/>
          </c:marker>
          <c:cat>
            <c:strRef>
              <c:f>('Muutos koulun tasolla'!$D$278,'Muutos koulun tasolla'!$G$278)</c:f>
              <c:strCache>
                <c:ptCount val="2"/>
                <c:pt idx="0">
                  <c:v>Kokonaisosaaminen, 1. lk</c:v>
                </c:pt>
                <c:pt idx="1">
                  <c:v>Kokonaisosaaminen, 3. lk</c:v>
                </c:pt>
              </c:strCache>
              <c:extLst/>
            </c:strRef>
          </c:cat>
          <c:val>
            <c:numRef>
              <c:f>('Muutos koulun tasolla'!$D$487,'Muutos koulun tasolla'!$G$487)</c:f>
              <c:numCache>
                <c:formatCode>0</c:formatCode>
                <c:ptCount val="2"/>
                <c:pt idx="0">
                  <c:v>366.3</c:v>
                </c:pt>
                <c:pt idx="1">
                  <c:v>400.64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D3-1748-4A51-8B55-BE73807A5D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03732016"/>
        <c:axId val="1303735624"/>
      </c:lineChart>
      <c:catAx>
        <c:axId val="1303732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fi-FI"/>
          </a:p>
        </c:txPr>
        <c:crossAx val="1303735624"/>
        <c:crosses val="autoZero"/>
        <c:auto val="1"/>
        <c:lblAlgn val="ctr"/>
        <c:lblOffset val="100"/>
        <c:noMultiLvlLbl val="0"/>
      </c:catAx>
      <c:valAx>
        <c:axId val="1303735624"/>
        <c:scaling>
          <c:orientation val="minMax"/>
          <c:min val="2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fi-FI"/>
          </a:p>
        </c:txPr>
        <c:crossAx val="1303732016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02537182852145"/>
          <c:y val="4.6306749193427157E-2"/>
          <c:w val="0.85408573928258968"/>
          <c:h val="0.92673015657342417"/>
        </c:manualLayout>
      </c:layout>
      <c:stockChart>
        <c:ser>
          <c:idx val="0"/>
          <c:order val="0"/>
          <c:tx>
            <c:v>95 % övre gräns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4"/>
            <c:spPr>
              <a:solidFill>
                <a:schemeClr val="accent1"/>
              </a:solidFill>
              <a:ln w="9525">
                <a:noFill/>
              </a:ln>
              <a:effectLst/>
            </c:spPr>
          </c:marker>
          <c:val>
            <c:numRef>
              <c:f>[1]Taul2!$CF$6:$CF$271</c:f>
              <c:numCache>
                <c:formatCode>General</c:formatCode>
                <c:ptCount val="266"/>
                <c:pt idx="0">
                  <c:v>460.39</c:v>
                </c:pt>
                <c:pt idx="1">
                  <c:v>409.5</c:v>
                </c:pt>
                <c:pt idx="2">
                  <c:v>412.57</c:v>
                </c:pt>
                <c:pt idx="3">
                  <c:v>452.44</c:v>
                </c:pt>
                <c:pt idx="4">
                  <c:v>449.45</c:v>
                </c:pt>
                <c:pt idx="5">
                  <c:v>466.52</c:v>
                </c:pt>
                <c:pt idx="6">
                  <c:v>443.4</c:v>
                </c:pt>
                <c:pt idx="7">
                  <c:v>438.84</c:v>
                </c:pt>
                <c:pt idx="8">
                  <c:v>451.74</c:v>
                </c:pt>
                <c:pt idx="9">
                  <c:v>443.92</c:v>
                </c:pt>
                <c:pt idx="10">
                  <c:v>460.06</c:v>
                </c:pt>
                <c:pt idx="11">
                  <c:v>452.83</c:v>
                </c:pt>
                <c:pt idx="12">
                  <c:v>455.72</c:v>
                </c:pt>
                <c:pt idx="13">
                  <c:v>461.41</c:v>
                </c:pt>
                <c:pt idx="14">
                  <c:v>491.22</c:v>
                </c:pt>
                <c:pt idx="15">
                  <c:v>469.42</c:v>
                </c:pt>
                <c:pt idx="16">
                  <c:v>466.14</c:v>
                </c:pt>
                <c:pt idx="17">
                  <c:v>493.47</c:v>
                </c:pt>
                <c:pt idx="18">
                  <c:v>467.98</c:v>
                </c:pt>
                <c:pt idx="19">
                  <c:v>495.24</c:v>
                </c:pt>
                <c:pt idx="20">
                  <c:v>521.65</c:v>
                </c:pt>
                <c:pt idx="21">
                  <c:v>544.91999999999996</c:v>
                </c:pt>
                <c:pt idx="22">
                  <c:v>468.79</c:v>
                </c:pt>
                <c:pt idx="23">
                  <c:v>468.9</c:v>
                </c:pt>
                <c:pt idx="24">
                  <c:v>494.77</c:v>
                </c:pt>
                <c:pt idx="25">
                  <c:v>478.04</c:v>
                </c:pt>
                <c:pt idx="26">
                  <c:v>473.58</c:v>
                </c:pt>
                <c:pt idx="27">
                  <c:v>506.46</c:v>
                </c:pt>
                <c:pt idx="28">
                  <c:v>486.54</c:v>
                </c:pt>
                <c:pt idx="29">
                  <c:v>478.59</c:v>
                </c:pt>
                <c:pt idx="30">
                  <c:v>487.45</c:v>
                </c:pt>
                <c:pt idx="31">
                  <c:v>480.37</c:v>
                </c:pt>
                <c:pt idx="32">
                  <c:v>479.81</c:v>
                </c:pt>
                <c:pt idx="33">
                  <c:v>514.73</c:v>
                </c:pt>
                <c:pt idx="34">
                  <c:v>499.84</c:v>
                </c:pt>
                <c:pt idx="35">
                  <c:v>499.31</c:v>
                </c:pt>
                <c:pt idx="36">
                  <c:v>495.85</c:v>
                </c:pt>
                <c:pt idx="37">
                  <c:v>478.28</c:v>
                </c:pt>
                <c:pt idx="38">
                  <c:v>486.99</c:v>
                </c:pt>
                <c:pt idx="39">
                  <c:v>500.23</c:v>
                </c:pt>
                <c:pt idx="40">
                  <c:v>481.37</c:v>
                </c:pt>
                <c:pt idx="41">
                  <c:v>484.71</c:v>
                </c:pt>
                <c:pt idx="42">
                  <c:v>485.29</c:v>
                </c:pt>
                <c:pt idx="43">
                  <c:v>487.19</c:v>
                </c:pt>
                <c:pt idx="44">
                  <c:v>494.02</c:v>
                </c:pt>
                <c:pt idx="45">
                  <c:v>491.06</c:v>
                </c:pt>
                <c:pt idx="46">
                  <c:v>506.82</c:v>
                </c:pt>
                <c:pt idx="47">
                  <c:v>508.44</c:v>
                </c:pt>
                <c:pt idx="48">
                  <c:v>498.35</c:v>
                </c:pt>
                <c:pt idx="49">
                  <c:v>498.18</c:v>
                </c:pt>
                <c:pt idx="50">
                  <c:v>508.95</c:v>
                </c:pt>
                <c:pt idx="51">
                  <c:v>489.44</c:v>
                </c:pt>
                <c:pt idx="52">
                  <c:v>540.26</c:v>
                </c:pt>
                <c:pt idx="53">
                  <c:v>489.55</c:v>
                </c:pt>
                <c:pt idx="54">
                  <c:v>490.99</c:v>
                </c:pt>
                <c:pt idx="55">
                  <c:v>488.74</c:v>
                </c:pt>
                <c:pt idx="56">
                  <c:v>502.67</c:v>
                </c:pt>
                <c:pt idx="57">
                  <c:v>503.02</c:v>
                </c:pt>
                <c:pt idx="58">
                  <c:v>501.49</c:v>
                </c:pt>
                <c:pt idx="59">
                  <c:v>497.5</c:v>
                </c:pt>
                <c:pt idx="60">
                  <c:v>490.65</c:v>
                </c:pt>
                <c:pt idx="61">
                  <c:v>569.84</c:v>
                </c:pt>
                <c:pt idx="62">
                  <c:v>502.9</c:v>
                </c:pt>
                <c:pt idx="63">
                  <c:v>493.53</c:v>
                </c:pt>
                <c:pt idx="64">
                  <c:v>511.86</c:v>
                </c:pt>
                <c:pt idx="65">
                  <c:v>503.02</c:v>
                </c:pt>
                <c:pt idx="66">
                  <c:v>509.24</c:v>
                </c:pt>
                <c:pt idx="67">
                  <c:v>496.44</c:v>
                </c:pt>
                <c:pt idx="68">
                  <c:v>518.97</c:v>
                </c:pt>
                <c:pt idx="69">
                  <c:v>507.51</c:v>
                </c:pt>
                <c:pt idx="70">
                  <c:v>516.04999999999995</c:v>
                </c:pt>
                <c:pt idx="71">
                  <c:v>510.4</c:v>
                </c:pt>
                <c:pt idx="72">
                  <c:v>528.70000000000005</c:v>
                </c:pt>
                <c:pt idx="73">
                  <c:v>515.11</c:v>
                </c:pt>
                <c:pt idx="74">
                  <c:v>503.74</c:v>
                </c:pt>
                <c:pt idx="75">
                  <c:v>523.62</c:v>
                </c:pt>
                <c:pt idx="76">
                  <c:v>514.03</c:v>
                </c:pt>
                <c:pt idx="77">
                  <c:v>502.52</c:v>
                </c:pt>
                <c:pt idx="78">
                  <c:v>566.74</c:v>
                </c:pt>
                <c:pt idx="79">
                  <c:v>516.42999999999995</c:v>
                </c:pt>
                <c:pt idx="80">
                  <c:v>512.01</c:v>
                </c:pt>
                <c:pt idx="81">
                  <c:v>510.58</c:v>
                </c:pt>
                <c:pt idx="82">
                  <c:v>530.5</c:v>
                </c:pt>
                <c:pt idx="83">
                  <c:v>533.96</c:v>
                </c:pt>
                <c:pt idx="84">
                  <c:v>513.38</c:v>
                </c:pt>
                <c:pt idx="85">
                  <c:v>507.68</c:v>
                </c:pt>
                <c:pt idx="86">
                  <c:v>519.42999999999995</c:v>
                </c:pt>
                <c:pt idx="87">
                  <c:v>520.96</c:v>
                </c:pt>
                <c:pt idx="88">
                  <c:v>515.04</c:v>
                </c:pt>
                <c:pt idx="89">
                  <c:v>531.35</c:v>
                </c:pt>
                <c:pt idx="90">
                  <c:v>519.24</c:v>
                </c:pt>
                <c:pt idx="91">
                  <c:v>518.26</c:v>
                </c:pt>
                <c:pt idx="92">
                  <c:v>549.20000000000005</c:v>
                </c:pt>
                <c:pt idx="94">
                  <c:v>531.87</c:v>
                </c:pt>
                <c:pt idx="95">
                  <c:v>513.45000000000005</c:v>
                </c:pt>
                <c:pt idx="96">
                  <c:v>509.69</c:v>
                </c:pt>
                <c:pt idx="97">
                  <c:v>509.77</c:v>
                </c:pt>
                <c:pt idx="98">
                  <c:v>566.67999999999995</c:v>
                </c:pt>
                <c:pt idx="99">
                  <c:v>523.04</c:v>
                </c:pt>
                <c:pt idx="100">
                  <c:v>518.83000000000004</c:v>
                </c:pt>
                <c:pt idx="101">
                  <c:v>512.17999999999995</c:v>
                </c:pt>
                <c:pt idx="102">
                  <c:v>519.35</c:v>
                </c:pt>
                <c:pt idx="103">
                  <c:v>512.83000000000004</c:v>
                </c:pt>
                <c:pt idx="104">
                  <c:v>521.14</c:v>
                </c:pt>
                <c:pt idx="105">
                  <c:v>584.1</c:v>
                </c:pt>
                <c:pt idx="106">
                  <c:v>519.46</c:v>
                </c:pt>
                <c:pt idx="107">
                  <c:v>542.55999999999995</c:v>
                </c:pt>
                <c:pt idx="108">
                  <c:v>514.54</c:v>
                </c:pt>
                <c:pt idx="109">
                  <c:v>527.01</c:v>
                </c:pt>
                <c:pt idx="110">
                  <c:v>525.71</c:v>
                </c:pt>
                <c:pt idx="111">
                  <c:v>530.54999999999995</c:v>
                </c:pt>
                <c:pt idx="112">
                  <c:v>521.75</c:v>
                </c:pt>
                <c:pt idx="113">
                  <c:v>523.59</c:v>
                </c:pt>
                <c:pt idx="114">
                  <c:v>524.22</c:v>
                </c:pt>
                <c:pt idx="115">
                  <c:v>520.54</c:v>
                </c:pt>
                <c:pt idx="116">
                  <c:v>518.98</c:v>
                </c:pt>
                <c:pt idx="117">
                  <c:v>514.46</c:v>
                </c:pt>
                <c:pt idx="118">
                  <c:v>519.16999999999996</c:v>
                </c:pt>
                <c:pt idx="119">
                  <c:v>530.87</c:v>
                </c:pt>
                <c:pt idx="120">
                  <c:v>517.91999999999996</c:v>
                </c:pt>
                <c:pt idx="121">
                  <c:v>522.26</c:v>
                </c:pt>
                <c:pt idx="122">
                  <c:v>518.37</c:v>
                </c:pt>
                <c:pt idx="123">
                  <c:v>562.74</c:v>
                </c:pt>
                <c:pt idx="124">
                  <c:v>555.52</c:v>
                </c:pt>
                <c:pt idx="125">
                  <c:v>531.94000000000005</c:v>
                </c:pt>
                <c:pt idx="126">
                  <c:v>517.95000000000005</c:v>
                </c:pt>
                <c:pt idx="127">
                  <c:v>520.71</c:v>
                </c:pt>
                <c:pt idx="128">
                  <c:v>523.85</c:v>
                </c:pt>
                <c:pt idx="129">
                  <c:v>541.37</c:v>
                </c:pt>
                <c:pt idx="130">
                  <c:v>524</c:v>
                </c:pt>
                <c:pt idx="131">
                  <c:v>554.41</c:v>
                </c:pt>
                <c:pt idx="132">
                  <c:v>521.96</c:v>
                </c:pt>
                <c:pt idx="133">
                  <c:v>554.25</c:v>
                </c:pt>
                <c:pt idx="134">
                  <c:v>531.15</c:v>
                </c:pt>
                <c:pt idx="135">
                  <c:v>544.69000000000005</c:v>
                </c:pt>
                <c:pt idx="136">
                  <c:v>526.04</c:v>
                </c:pt>
                <c:pt idx="137">
                  <c:v>525.66</c:v>
                </c:pt>
                <c:pt idx="138">
                  <c:v>534.36</c:v>
                </c:pt>
                <c:pt idx="139">
                  <c:v>643.9</c:v>
                </c:pt>
                <c:pt idx="140">
                  <c:v>529.32000000000005</c:v>
                </c:pt>
                <c:pt idx="141">
                  <c:v>529.53</c:v>
                </c:pt>
                <c:pt idx="142">
                  <c:v>532.94000000000005</c:v>
                </c:pt>
                <c:pt idx="143">
                  <c:v>530.36</c:v>
                </c:pt>
                <c:pt idx="144">
                  <c:v>536.47</c:v>
                </c:pt>
                <c:pt idx="145">
                  <c:v>535.91999999999996</c:v>
                </c:pt>
                <c:pt idx="146">
                  <c:v>532.79999999999995</c:v>
                </c:pt>
                <c:pt idx="147">
                  <c:v>534.87</c:v>
                </c:pt>
                <c:pt idx="148">
                  <c:v>531.66</c:v>
                </c:pt>
                <c:pt idx="149">
                  <c:v>551.67999999999995</c:v>
                </c:pt>
                <c:pt idx="150">
                  <c:v>537.45000000000005</c:v>
                </c:pt>
                <c:pt idx="151">
                  <c:v>541.86</c:v>
                </c:pt>
                <c:pt idx="152">
                  <c:v>580.16</c:v>
                </c:pt>
                <c:pt idx="153">
                  <c:v>581.29999999999995</c:v>
                </c:pt>
                <c:pt idx="154">
                  <c:v>550.54999999999995</c:v>
                </c:pt>
                <c:pt idx="155">
                  <c:v>660.53</c:v>
                </c:pt>
                <c:pt idx="156">
                  <c:v>562.82000000000005</c:v>
                </c:pt>
                <c:pt idx="157">
                  <c:v>551.91</c:v>
                </c:pt>
                <c:pt idx="158">
                  <c:v>563.87</c:v>
                </c:pt>
                <c:pt idx="159">
                  <c:v>580.63</c:v>
                </c:pt>
                <c:pt idx="160">
                  <c:v>530.62</c:v>
                </c:pt>
                <c:pt idx="161">
                  <c:v>573.49</c:v>
                </c:pt>
                <c:pt idx="162">
                  <c:v>532.95000000000005</c:v>
                </c:pt>
                <c:pt idx="163">
                  <c:v>552.37</c:v>
                </c:pt>
                <c:pt idx="164">
                  <c:v>531.13</c:v>
                </c:pt>
                <c:pt idx="165">
                  <c:v>529.70000000000005</c:v>
                </c:pt>
                <c:pt idx="166">
                  <c:v>540.66999999999996</c:v>
                </c:pt>
                <c:pt idx="167">
                  <c:v>541.39</c:v>
                </c:pt>
                <c:pt idx="168">
                  <c:v>542.42999999999995</c:v>
                </c:pt>
                <c:pt idx="169">
                  <c:v>646.65</c:v>
                </c:pt>
                <c:pt idx="170">
                  <c:v>561.08000000000004</c:v>
                </c:pt>
                <c:pt idx="171">
                  <c:v>549.15</c:v>
                </c:pt>
                <c:pt idx="172">
                  <c:v>540.44000000000005</c:v>
                </c:pt>
                <c:pt idx="173">
                  <c:v>542.66999999999996</c:v>
                </c:pt>
                <c:pt idx="174">
                  <c:v>536.34</c:v>
                </c:pt>
                <c:pt idx="175">
                  <c:v>538.71</c:v>
                </c:pt>
                <c:pt idx="176">
                  <c:v>548.11</c:v>
                </c:pt>
                <c:pt idx="177">
                  <c:v>540.34</c:v>
                </c:pt>
                <c:pt idx="178">
                  <c:v>536.71</c:v>
                </c:pt>
                <c:pt idx="179">
                  <c:v>542.05999999999995</c:v>
                </c:pt>
                <c:pt idx="180">
                  <c:v>542.51</c:v>
                </c:pt>
                <c:pt idx="181">
                  <c:v>561.72</c:v>
                </c:pt>
                <c:pt idx="182">
                  <c:v>545.91</c:v>
                </c:pt>
                <c:pt idx="183">
                  <c:v>539.74</c:v>
                </c:pt>
                <c:pt idx="184">
                  <c:v>623.11</c:v>
                </c:pt>
                <c:pt idx="185">
                  <c:v>556.04999999999995</c:v>
                </c:pt>
                <c:pt idx="186">
                  <c:v>541.65</c:v>
                </c:pt>
                <c:pt idx="187">
                  <c:v>541.47</c:v>
                </c:pt>
                <c:pt idx="188">
                  <c:v>540.12</c:v>
                </c:pt>
                <c:pt idx="189">
                  <c:v>542.59</c:v>
                </c:pt>
                <c:pt idx="190">
                  <c:v>541.09</c:v>
                </c:pt>
                <c:pt idx="191">
                  <c:v>544.41999999999996</c:v>
                </c:pt>
                <c:pt idx="192">
                  <c:v>560.66</c:v>
                </c:pt>
                <c:pt idx="193">
                  <c:v>570.45000000000005</c:v>
                </c:pt>
                <c:pt idx="194">
                  <c:v>543.41999999999996</c:v>
                </c:pt>
                <c:pt idx="195">
                  <c:v>550.30999999999995</c:v>
                </c:pt>
                <c:pt idx="196">
                  <c:v>550.64</c:v>
                </c:pt>
                <c:pt idx="197">
                  <c:v>542.33000000000004</c:v>
                </c:pt>
                <c:pt idx="198">
                  <c:v>559.91999999999996</c:v>
                </c:pt>
                <c:pt idx="199">
                  <c:v>563</c:v>
                </c:pt>
                <c:pt idx="200">
                  <c:v>545.65</c:v>
                </c:pt>
                <c:pt idx="201">
                  <c:v>562.66</c:v>
                </c:pt>
                <c:pt idx="202">
                  <c:v>552.79</c:v>
                </c:pt>
                <c:pt idx="203">
                  <c:v>548.30999999999995</c:v>
                </c:pt>
                <c:pt idx="204">
                  <c:v>548.08000000000004</c:v>
                </c:pt>
                <c:pt idx="205">
                  <c:v>553.44000000000005</c:v>
                </c:pt>
                <c:pt idx="206">
                  <c:v>579.89</c:v>
                </c:pt>
                <c:pt idx="207">
                  <c:v>553.01</c:v>
                </c:pt>
                <c:pt idx="208">
                  <c:v>554.07000000000005</c:v>
                </c:pt>
                <c:pt idx="209">
                  <c:v>581.64</c:v>
                </c:pt>
                <c:pt idx="210">
                  <c:v>595.12</c:v>
                </c:pt>
                <c:pt idx="211">
                  <c:v>564.17999999999995</c:v>
                </c:pt>
                <c:pt idx="212">
                  <c:v>566.73</c:v>
                </c:pt>
                <c:pt idx="213">
                  <c:v>555.66</c:v>
                </c:pt>
                <c:pt idx="214">
                  <c:v>552.37</c:v>
                </c:pt>
                <c:pt idx="215">
                  <c:v>551.59</c:v>
                </c:pt>
                <c:pt idx="216">
                  <c:v>555</c:v>
                </c:pt>
                <c:pt idx="217">
                  <c:v>1092.83</c:v>
                </c:pt>
                <c:pt idx="218">
                  <c:v>561.34</c:v>
                </c:pt>
                <c:pt idx="219">
                  <c:v>604.37</c:v>
                </c:pt>
                <c:pt idx="220">
                  <c:v>612.91</c:v>
                </c:pt>
                <c:pt idx="221">
                  <c:v>567.11</c:v>
                </c:pt>
                <c:pt idx="222">
                  <c:v>561.82000000000005</c:v>
                </c:pt>
                <c:pt idx="223">
                  <c:v>564.79</c:v>
                </c:pt>
                <c:pt idx="224">
                  <c:v>583.65</c:v>
                </c:pt>
                <c:pt idx="225">
                  <c:v>560.69000000000005</c:v>
                </c:pt>
                <c:pt idx="226">
                  <c:v>575.95000000000005</c:v>
                </c:pt>
                <c:pt idx="227">
                  <c:v>565.51</c:v>
                </c:pt>
                <c:pt idx="228">
                  <c:v>562.16999999999996</c:v>
                </c:pt>
                <c:pt idx="229">
                  <c:v>585.04999999999995</c:v>
                </c:pt>
                <c:pt idx="230">
                  <c:v>642.80999999999995</c:v>
                </c:pt>
                <c:pt idx="231">
                  <c:v>578.29</c:v>
                </c:pt>
                <c:pt idx="232">
                  <c:v>600.07000000000005</c:v>
                </c:pt>
                <c:pt idx="233">
                  <c:v>582.4</c:v>
                </c:pt>
                <c:pt idx="234">
                  <c:v>566.04999999999995</c:v>
                </c:pt>
                <c:pt idx="235">
                  <c:v>566.37</c:v>
                </c:pt>
                <c:pt idx="236">
                  <c:v>566.92999999999995</c:v>
                </c:pt>
                <c:pt idx="237">
                  <c:v>591.42999999999995</c:v>
                </c:pt>
                <c:pt idx="238">
                  <c:v>570.58000000000004</c:v>
                </c:pt>
                <c:pt idx="239">
                  <c:v>586.35</c:v>
                </c:pt>
                <c:pt idx="240">
                  <c:v>572.77</c:v>
                </c:pt>
                <c:pt idx="241">
                  <c:v>574.46</c:v>
                </c:pt>
                <c:pt idx="242">
                  <c:v>606.4</c:v>
                </c:pt>
                <c:pt idx="243">
                  <c:v>593.75</c:v>
                </c:pt>
                <c:pt idx="244">
                  <c:v>604.83000000000004</c:v>
                </c:pt>
                <c:pt idx="245">
                  <c:v>572.1</c:v>
                </c:pt>
                <c:pt idx="246">
                  <c:v>643.29999999999995</c:v>
                </c:pt>
                <c:pt idx="247">
                  <c:v>629.97</c:v>
                </c:pt>
                <c:pt idx="248">
                  <c:v>576.91999999999996</c:v>
                </c:pt>
                <c:pt idx="249">
                  <c:v>607.26</c:v>
                </c:pt>
                <c:pt idx="250">
                  <c:v>629.5</c:v>
                </c:pt>
                <c:pt idx="251">
                  <c:v>623.88</c:v>
                </c:pt>
                <c:pt idx="252">
                  <c:v>583.88</c:v>
                </c:pt>
                <c:pt idx="253">
                  <c:v>621.09</c:v>
                </c:pt>
                <c:pt idx="254">
                  <c:v>674.36</c:v>
                </c:pt>
                <c:pt idx="255">
                  <c:v>596.33000000000004</c:v>
                </c:pt>
                <c:pt idx="256">
                  <c:v>637.39</c:v>
                </c:pt>
                <c:pt idx="257">
                  <c:v>596.72</c:v>
                </c:pt>
                <c:pt idx="258">
                  <c:v>628.66</c:v>
                </c:pt>
                <c:pt idx="259">
                  <c:v>626.27</c:v>
                </c:pt>
                <c:pt idx="261">
                  <c:v>711.29</c:v>
                </c:pt>
                <c:pt idx="262">
                  <c:v>651.88</c:v>
                </c:pt>
                <c:pt idx="263">
                  <c:v>624.72</c:v>
                </c:pt>
                <c:pt idx="264">
                  <c:v>638.54</c:v>
                </c:pt>
                <c:pt idx="265">
                  <c:v>800.06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C4C-4E5B-979A-E32BE008E91D}"/>
            </c:ext>
          </c:extLst>
        </c:ser>
        <c:ser>
          <c:idx val="1"/>
          <c:order val="1"/>
          <c:tx>
            <c:v>95 % lägre gräns</c:v>
          </c:tx>
          <c:spPr>
            <a:ln w="25400" cap="rnd">
              <a:noFill/>
              <a:round/>
            </a:ln>
            <a:effectLst/>
          </c:spPr>
          <c:marker>
            <c:symbol val="dash"/>
            <c:size val="3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val>
            <c:numRef>
              <c:f>[1]Taul2!$CG$6:$CG$271</c:f>
              <c:numCache>
                <c:formatCode>General</c:formatCode>
                <c:ptCount val="266"/>
                <c:pt idx="0">
                  <c:v>316.76</c:v>
                </c:pt>
                <c:pt idx="1">
                  <c:v>378.14</c:v>
                </c:pt>
                <c:pt idx="2">
                  <c:v>375.41</c:v>
                </c:pt>
                <c:pt idx="3">
                  <c:v>348.85</c:v>
                </c:pt>
                <c:pt idx="4">
                  <c:v>363.48</c:v>
                </c:pt>
                <c:pt idx="5">
                  <c:v>353.83</c:v>
                </c:pt>
                <c:pt idx="6">
                  <c:v>397.85</c:v>
                </c:pt>
                <c:pt idx="7">
                  <c:v>402.8</c:v>
                </c:pt>
                <c:pt idx="8">
                  <c:v>392.07</c:v>
                </c:pt>
                <c:pt idx="9">
                  <c:v>404.96</c:v>
                </c:pt>
                <c:pt idx="10">
                  <c:v>392.59</c:v>
                </c:pt>
                <c:pt idx="11">
                  <c:v>405.82</c:v>
                </c:pt>
                <c:pt idx="12">
                  <c:v>407.91</c:v>
                </c:pt>
                <c:pt idx="13">
                  <c:v>408.73</c:v>
                </c:pt>
                <c:pt idx="14">
                  <c:v>385.34</c:v>
                </c:pt>
                <c:pt idx="15">
                  <c:v>410.56</c:v>
                </c:pt>
                <c:pt idx="16">
                  <c:v>414.68</c:v>
                </c:pt>
                <c:pt idx="17">
                  <c:v>389.1</c:v>
                </c:pt>
                <c:pt idx="18">
                  <c:v>424.03</c:v>
                </c:pt>
                <c:pt idx="19">
                  <c:v>399.11</c:v>
                </c:pt>
                <c:pt idx="20">
                  <c:v>377.52</c:v>
                </c:pt>
                <c:pt idx="21">
                  <c:v>356.26</c:v>
                </c:pt>
                <c:pt idx="22">
                  <c:v>432.73</c:v>
                </c:pt>
                <c:pt idx="23">
                  <c:v>440.07</c:v>
                </c:pt>
                <c:pt idx="24">
                  <c:v>416.56</c:v>
                </c:pt>
                <c:pt idx="25">
                  <c:v>433.55</c:v>
                </c:pt>
                <c:pt idx="26">
                  <c:v>438.97</c:v>
                </c:pt>
                <c:pt idx="27">
                  <c:v>408.9</c:v>
                </c:pt>
                <c:pt idx="28">
                  <c:v>429.12</c:v>
                </c:pt>
                <c:pt idx="29">
                  <c:v>437.57</c:v>
                </c:pt>
                <c:pt idx="30">
                  <c:v>429.91</c:v>
                </c:pt>
                <c:pt idx="31">
                  <c:v>437.77</c:v>
                </c:pt>
                <c:pt idx="32">
                  <c:v>439.34</c:v>
                </c:pt>
                <c:pt idx="33">
                  <c:v>405.17</c:v>
                </c:pt>
                <c:pt idx="34">
                  <c:v>423.68</c:v>
                </c:pt>
                <c:pt idx="35">
                  <c:v>427.32</c:v>
                </c:pt>
                <c:pt idx="36">
                  <c:v>431.08</c:v>
                </c:pt>
                <c:pt idx="37">
                  <c:v>450.45</c:v>
                </c:pt>
                <c:pt idx="38">
                  <c:v>441.83</c:v>
                </c:pt>
                <c:pt idx="39">
                  <c:v>429.64</c:v>
                </c:pt>
                <c:pt idx="40">
                  <c:v>448.86</c:v>
                </c:pt>
                <c:pt idx="41">
                  <c:v>446.72</c:v>
                </c:pt>
                <c:pt idx="42">
                  <c:v>447.01</c:v>
                </c:pt>
                <c:pt idx="43">
                  <c:v>448.6</c:v>
                </c:pt>
                <c:pt idx="44">
                  <c:v>442.58</c:v>
                </c:pt>
                <c:pt idx="45">
                  <c:v>446.68</c:v>
                </c:pt>
                <c:pt idx="46">
                  <c:v>431.89</c:v>
                </c:pt>
                <c:pt idx="47">
                  <c:v>431.81</c:v>
                </c:pt>
                <c:pt idx="48">
                  <c:v>441.92</c:v>
                </c:pt>
                <c:pt idx="49">
                  <c:v>442.16</c:v>
                </c:pt>
                <c:pt idx="50">
                  <c:v>431.72</c:v>
                </c:pt>
                <c:pt idx="51">
                  <c:v>451.53</c:v>
                </c:pt>
                <c:pt idx="52">
                  <c:v>403.67</c:v>
                </c:pt>
                <c:pt idx="53">
                  <c:v>454.43</c:v>
                </c:pt>
                <c:pt idx="54">
                  <c:v>453.89</c:v>
                </c:pt>
                <c:pt idx="55">
                  <c:v>459.29</c:v>
                </c:pt>
                <c:pt idx="56">
                  <c:v>447.44</c:v>
                </c:pt>
                <c:pt idx="57">
                  <c:v>451.88</c:v>
                </c:pt>
                <c:pt idx="58">
                  <c:v>453.97</c:v>
                </c:pt>
                <c:pt idx="59">
                  <c:v>458.73</c:v>
                </c:pt>
                <c:pt idx="60">
                  <c:v>465.93</c:v>
                </c:pt>
                <c:pt idx="61">
                  <c:v>390.34</c:v>
                </c:pt>
                <c:pt idx="62">
                  <c:v>457.55</c:v>
                </c:pt>
                <c:pt idx="63">
                  <c:v>467.26</c:v>
                </c:pt>
                <c:pt idx="64">
                  <c:v>450.1</c:v>
                </c:pt>
                <c:pt idx="65">
                  <c:v>460.1</c:v>
                </c:pt>
                <c:pt idx="66">
                  <c:v>453.99</c:v>
                </c:pt>
                <c:pt idx="67">
                  <c:v>467.28</c:v>
                </c:pt>
                <c:pt idx="68">
                  <c:v>446.72</c:v>
                </c:pt>
                <c:pt idx="69">
                  <c:v>458.36</c:v>
                </c:pt>
                <c:pt idx="70">
                  <c:v>449.99</c:v>
                </c:pt>
                <c:pt idx="71">
                  <c:v>456.78</c:v>
                </c:pt>
                <c:pt idx="72">
                  <c:v>439.25</c:v>
                </c:pt>
                <c:pt idx="73">
                  <c:v>453.15</c:v>
                </c:pt>
                <c:pt idx="74">
                  <c:v>466.34</c:v>
                </c:pt>
                <c:pt idx="75">
                  <c:v>447.33</c:v>
                </c:pt>
                <c:pt idx="76">
                  <c:v>458.62</c:v>
                </c:pt>
                <c:pt idx="77">
                  <c:v>470.3</c:v>
                </c:pt>
                <c:pt idx="78">
                  <c:v>407.2</c:v>
                </c:pt>
                <c:pt idx="79">
                  <c:v>458.06</c:v>
                </c:pt>
                <c:pt idx="80">
                  <c:v>463.95</c:v>
                </c:pt>
                <c:pt idx="81">
                  <c:v>466.71</c:v>
                </c:pt>
                <c:pt idx="82">
                  <c:v>447.9</c:v>
                </c:pt>
                <c:pt idx="83">
                  <c:v>446.01</c:v>
                </c:pt>
                <c:pt idx="84">
                  <c:v>467.06</c:v>
                </c:pt>
                <c:pt idx="85">
                  <c:v>472.79</c:v>
                </c:pt>
                <c:pt idx="86">
                  <c:v>461.51</c:v>
                </c:pt>
                <c:pt idx="87">
                  <c:v>461.12</c:v>
                </c:pt>
                <c:pt idx="88">
                  <c:v>467.22</c:v>
                </c:pt>
                <c:pt idx="89">
                  <c:v>451.32</c:v>
                </c:pt>
                <c:pt idx="90">
                  <c:v>463.63</c:v>
                </c:pt>
                <c:pt idx="91">
                  <c:v>465.94</c:v>
                </c:pt>
                <c:pt idx="92">
                  <c:v>435.99</c:v>
                </c:pt>
                <c:pt idx="94">
                  <c:v>458.24</c:v>
                </c:pt>
                <c:pt idx="95">
                  <c:v>476.74</c:v>
                </c:pt>
                <c:pt idx="96">
                  <c:v>480.66</c:v>
                </c:pt>
                <c:pt idx="97">
                  <c:v>481.23</c:v>
                </c:pt>
                <c:pt idx="98">
                  <c:v>424.75</c:v>
                </c:pt>
                <c:pt idx="99">
                  <c:v>469.52</c:v>
                </c:pt>
                <c:pt idx="100">
                  <c:v>474.55</c:v>
                </c:pt>
                <c:pt idx="101">
                  <c:v>482.46</c:v>
                </c:pt>
                <c:pt idx="102">
                  <c:v>475.76</c:v>
                </c:pt>
                <c:pt idx="103">
                  <c:v>482.42</c:v>
                </c:pt>
                <c:pt idx="104">
                  <c:v>474.9</c:v>
                </c:pt>
                <c:pt idx="105">
                  <c:v>412.6</c:v>
                </c:pt>
                <c:pt idx="106">
                  <c:v>477.91</c:v>
                </c:pt>
                <c:pt idx="107">
                  <c:v>455.48</c:v>
                </c:pt>
                <c:pt idx="108">
                  <c:v>484.49</c:v>
                </c:pt>
                <c:pt idx="109">
                  <c:v>472.67</c:v>
                </c:pt>
                <c:pt idx="110">
                  <c:v>475.38</c:v>
                </c:pt>
                <c:pt idx="111">
                  <c:v>471.34</c:v>
                </c:pt>
                <c:pt idx="112">
                  <c:v>480.67</c:v>
                </c:pt>
                <c:pt idx="113">
                  <c:v>480.65</c:v>
                </c:pt>
                <c:pt idx="114">
                  <c:v>480.16</c:v>
                </c:pt>
                <c:pt idx="115">
                  <c:v>485.42</c:v>
                </c:pt>
                <c:pt idx="116">
                  <c:v>487.01</c:v>
                </c:pt>
                <c:pt idx="117">
                  <c:v>491.76</c:v>
                </c:pt>
                <c:pt idx="118">
                  <c:v>487.4</c:v>
                </c:pt>
                <c:pt idx="119">
                  <c:v>476.72</c:v>
                </c:pt>
                <c:pt idx="120">
                  <c:v>490.52</c:v>
                </c:pt>
                <c:pt idx="121">
                  <c:v>486.77</c:v>
                </c:pt>
                <c:pt idx="122">
                  <c:v>490.99</c:v>
                </c:pt>
                <c:pt idx="123">
                  <c:v>447.38</c:v>
                </c:pt>
                <c:pt idx="124">
                  <c:v>455.04</c:v>
                </c:pt>
                <c:pt idx="125">
                  <c:v>479.03</c:v>
                </c:pt>
                <c:pt idx="126">
                  <c:v>493.53</c:v>
                </c:pt>
                <c:pt idx="127">
                  <c:v>491.56</c:v>
                </c:pt>
                <c:pt idx="128">
                  <c:v>488.85</c:v>
                </c:pt>
                <c:pt idx="129">
                  <c:v>472.03</c:v>
                </c:pt>
                <c:pt idx="130">
                  <c:v>490.79</c:v>
                </c:pt>
                <c:pt idx="131">
                  <c:v>460.49</c:v>
                </c:pt>
                <c:pt idx="132">
                  <c:v>493.38</c:v>
                </c:pt>
                <c:pt idx="133">
                  <c:v>461.6</c:v>
                </c:pt>
                <c:pt idx="134">
                  <c:v>485.46</c:v>
                </c:pt>
                <c:pt idx="135">
                  <c:v>471.95</c:v>
                </c:pt>
                <c:pt idx="136">
                  <c:v>490.76</c:v>
                </c:pt>
                <c:pt idx="137">
                  <c:v>491.52</c:v>
                </c:pt>
                <c:pt idx="138">
                  <c:v>483.04</c:v>
                </c:pt>
                <c:pt idx="139">
                  <c:v>374.43</c:v>
                </c:pt>
                <c:pt idx="140">
                  <c:v>489.34</c:v>
                </c:pt>
                <c:pt idx="141">
                  <c:v>489.67</c:v>
                </c:pt>
                <c:pt idx="142">
                  <c:v>486.53</c:v>
                </c:pt>
                <c:pt idx="143">
                  <c:v>490.71</c:v>
                </c:pt>
                <c:pt idx="144">
                  <c:v>485</c:v>
                </c:pt>
                <c:pt idx="145">
                  <c:v>486.36</c:v>
                </c:pt>
                <c:pt idx="146">
                  <c:v>490.02</c:v>
                </c:pt>
                <c:pt idx="147">
                  <c:v>488.18</c:v>
                </c:pt>
                <c:pt idx="148">
                  <c:v>491.7</c:v>
                </c:pt>
                <c:pt idx="149">
                  <c:v>472.36</c:v>
                </c:pt>
                <c:pt idx="150">
                  <c:v>487.4</c:v>
                </c:pt>
                <c:pt idx="151">
                  <c:v>483.11</c:v>
                </c:pt>
                <c:pt idx="152">
                  <c:v>445.31</c:v>
                </c:pt>
                <c:pt idx="153">
                  <c:v>445.83</c:v>
                </c:pt>
                <c:pt idx="154">
                  <c:v>477.12</c:v>
                </c:pt>
                <c:pt idx="155">
                  <c:v>367.43</c:v>
                </c:pt>
                <c:pt idx="156">
                  <c:v>465.18</c:v>
                </c:pt>
                <c:pt idx="157">
                  <c:v>476.69</c:v>
                </c:pt>
                <c:pt idx="158">
                  <c:v>467.08</c:v>
                </c:pt>
                <c:pt idx="159">
                  <c:v>450.59</c:v>
                </c:pt>
                <c:pt idx="160">
                  <c:v>500.88</c:v>
                </c:pt>
                <c:pt idx="161">
                  <c:v>458.12</c:v>
                </c:pt>
                <c:pt idx="162">
                  <c:v>498.8</c:v>
                </c:pt>
                <c:pt idx="163">
                  <c:v>480.43</c:v>
                </c:pt>
                <c:pt idx="164">
                  <c:v>502.65</c:v>
                </c:pt>
                <c:pt idx="165">
                  <c:v>504.69</c:v>
                </c:pt>
                <c:pt idx="166">
                  <c:v>493.74</c:v>
                </c:pt>
                <c:pt idx="167">
                  <c:v>493.46</c:v>
                </c:pt>
                <c:pt idx="168">
                  <c:v>492.79</c:v>
                </c:pt>
                <c:pt idx="169">
                  <c:v>389.93</c:v>
                </c:pt>
                <c:pt idx="170">
                  <c:v>475.56</c:v>
                </c:pt>
                <c:pt idx="171">
                  <c:v>488.1</c:v>
                </c:pt>
                <c:pt idx="172">
                  <c:v>497.09</c:v>
                </c:pt>
                <c:pt idx="173">
                  <c:v>496.14</c:v>
                </c:pt>
                <c:pt idx="174">
                  <c:v>502.61</c:v>
                </c:pt>
                <c:pt idx="175">
                  <c:v>501.18</c:v>
                </c:pt>
                <c:pt idx="176">
                  <c:v>491.98</c:v>
                </c:pt>
                <c:pt idx="177">
                  <c:v>499.88</c:v>
                </c:pt>
                <c:pt idx="178">
                  <c:v>505.15</c:v>
                </c:pt>
                <c:pt idx="179">
                  <c:v>499.93</c:v>
                </c:pt>
                <c:pt idx="180">
                  <c:v>499.85</c:v>
                </c:pt>
                <c:pt idx="181">
                  <c:v>481.85</c:v>
                </c:pt>
                <c:pt idx="182">
                  <c:v>498.61</c:v>
                </c:pt>
                <c:pt idx="183">
                  <c:v>504.89</c:v>
                </c:pt>
                <c:pt idx="184">
                  <c:v>421.74</c:v>
                </c:pt>
                <c:pt idx="185">
                  <c:v>490</c:v>
                </c:pt>
                <c:pt idx="186">
                  <c:v>504.57</c:v>
                </c:pt>
                <c:pt idx="187">
                  <c:v>505.11</c:v>
                </c:pt>
                <c:pt idx="188">
                  <c:v>507.31</c:v>
                </c:pt>
                <c:pt idx="189">
                  <c:v>505.86</c:v>
                </c:pt>
                <c:pt idx="190">
                  <c:v>508.22</c:v>
                </c:pt>
                <c:pt idx="191">
                  <c:v>507.96</c:v>
                </c:pt>
                <c:pt idx="192">
                  <c:v>492.42</c:v>
                </c:pt>
                <c:pt idx="193">
                  <c:v>482.7</c:v>
                </c:pt>
                <c:pt idx="194">
                  <c:v>510.79</c:v>
                </c:pt>
                <c:pt idx="195">
                  <c:v>504.39</c:v>
                </c:pt>
                <c:pt idx="196">
                  <c:v>506.96</c:v>
                </c:pt>
                <c:pt idx="197">
                  <c:v>515.71</c:v>
                </c:pt>
                <c:pt idx="198">
                  <c:v>498.75</c:v>
                </c:pt>
                <c:pt idx="199">
                  <c:v>496.81</c:v>
                </c:pt>
                <c:pt idx="200">
                  <c:v>514.69000000000005</c:v>
                </c:pt>
                <c:pt idx="201">
                  <c:v>499.58</c:v>
                </c:pt>
                <c:pt idx="202">
                  <c:v>509.46</c:v>
                </c:pt>
                <c:pt idx="203">
                  <c:v>516.73</c:v>
                </c:pt>
                <c:pt idx="204">
                  <c:v>517.79999999999995</c:v>
                </c:pt>
                <c:pt idx="205">
                  <c:v>512.65</c:v>
                </c:pt>
                <c:pt idx="206">
                  <c:v>486.89</c:v>
                </c:pt>
                <c:pt idx="207">
                  <c:v>514.13</c:v>
                </c:pt>
                <c:pt idx="208">
                  <c:v>513.71</c:v>
                </c:pt>
                <c:pt idx="209">
                  <c:v>486.38</c:v>
                </c:pt>
                <c:pt idx="210">
                  <c:v>474.48</c:v>
                </c:pt>
                <c:pt idx="211">
                  <c:v>506.51</c:v>
                </c:pt>
                <c:pt idx="212">
                  <c:v>504.2</c:v>
                </c:pt>
                <c:pt idx="213">
                  <c:v>515.5</c:v>
                </c:pt>
                <c:pt idx="214">
                  <c:v>518.99</c:v>
                </c:pt>
                <c:pt idx="215">
                  <c:v>520.46</c:v>
                </c:pt>
                <c:pt idx="216">
                  <c:v>518.39</c:v>
                </c:pt>
                <c:pt idx="217">
                  <c:v>-16.05</c:v>
                </c:pt>
                <c:pt idx="218">
                  <c:v>516.29999999999995</c:v>
                </c:pt>
                <c:pt idx="219">
                  <c:v>473.63</c:v>
                </c:pt>
                <c:pt idx="220">
                  <c:v>465.8</c:v>
                </c:pt>
                <c:pt idx="221">
                  <c:v>512.53</c:v>
                </c:pt>
                <c:pt idx="222">
                  <c:v>518.05999999999995</c:v>
                </c:pt>
                <c:pt idx="223">
                  <c:v>515.4</c:v>
                </c:pt>
                <c:pt idx="224">
                  <c:v>498.37</c:v>
                </c:pt>
                <c:pt idx="225">
                  <c:v>521.73</c:v>
                </c:pt>
                <c:pt idx="226">
                  <c:v>506.74</c:v>
                </c:pt>
                <c:pt idx="227">
                  <c:v>517.79999999999995</c:v>
                </c:pt>
                <c:pt idx="228">
                  <c:v>523.29</c:v>
                </c:pt>
                <c:pt idx="229">
                  <c:v>500.54</c:v>
                </c:pt>
                <c:pt idx="230">
                  <c:v>443.11</c:v>
                </c:pt>
                <c:pt idx="231">
                  <c:v>507.76</c:v>
                </c:pt>
                <c:pt idx="232">
                  <c:v>489.98</c:v>
                </c:pt>
                <c:pt idx="233">
                  <c:v>509.39</c:v>
                </c:pt>
                <c:pt idx="234">
                  <c:v>528.14</c:v>
                </c:pt>
                <c:pt idx="235">
                  <c:v>529.26</c:v>
                </c:pt>
                <c:pt idx="236">
                  <c:v>532.84</c:v>
                </c:pt>
                <c:pt idx="237">
                  <c:v>512.34</c:v>
                </c:pt>
                <c:pt idx="238">
                  <c:v>533.92999999999995</c:v>
                </c:pt>
                <c:pt idx="239">
                  <c:v>519.98</c:v>
                </c:pt>
                <c:pt idx="240">
                  <c:v>533.91</c:v>
                </c:pt>
                <c:pt idx="241">
                  <c:v>534.98</c:v>
                </c:pt>
                <c:pt idx="242">
                  <c:v>511.3</c:v>
                </c:pt>
                <c:pt idx="243">
                  <c:v>524.17999999999995</c:v>
                </c:pt>
                <c:pt idx="244">
                  <c:v>513.61</c:v>
                </c:pt>
                <c:pt idx="245">
                  <c:v>546.89</c:v>
                </c:pt>
                <c:pt idx="246">
                  <c:v>478.91</c:v>
                </c:pt>
                <c:pt idx="247">
                  <c:v>494.03</c:v>
                </c:pt>
                <c:pt idx="248">
                  <c:v>547.52</c:v>
                </c:pt>
                <c:pt idx="249">
                  <c:v>523.11</c:v>
                </c:pt>
                <c:pt idx="250">
                  <c:v>503.65</c:v>
                </c:pt>
                <c:pt idx="251">
                  <c:v>509.77</c:v>
                </c:pt>
                <c:pt idx="252">
                  <c:v>550.78</c:v>
                </c:pt>
                <c:pt idx="253">
                  <c:v>518.67999999999995</c:v>
                </c:pt>
                <c:pt idx="254">
                  <c:v>466.42</c:v>
                </c:pt>
                <c:pt idx="255">
                  <c:v>546.12</c:v>
                </c:pt>
                <c:pt idx="256">
                  <c:v>509.81</c:v>
                </c:pt>
                <c:pt idx="257">
                  <c:v>555.05999999999995</c:v>
                </c:pt>
                <c:pt idx="258">
                  <c:v>531.66</c:v>
                </c:pt>
                <c:pt idx="259">
                  <c:v>535.69000000000005</c:v>
                </c:pt>
                <c:pt idx="261">
                  <c:v>476.32</c:v>
                </c:pt>
                <c:pt idx="262">
                  <c:v>540.52</c:v>
                </c:pt>
                <c:pt idx="263">
                  <c:v>571.84</c:v>
                </c:pt>
                <c:pt idx="264">
                  <c:v>559.19000000000005</c:v>
                </c:pt>
                <c:pt idx="265">
                  <c:v>460.69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C4C-4E5B-979A-E32BE008E91D}"/>
            </c:ext>
          </c:extLst>
        </c:ser>
        <c:ser>
          <c:idx val="2"/>
          <c:order val="2"/>
          <c:tx>
            <c:v>finskspråkig skola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</c:marker>
          <c:val>
            <c:numRef>
              <c:f>[1]Taul2!$CH$6:$CH$271</c:f>
              <c:numCache>
                <c:formatCode>General</c:formatCode>
                <c:ptCount val="266"/>
                <c:pt idx="0">
                  <c:v>388.58</c:v>
                </c:pt>
                <c:pt idx="1">
                  <c:v>393.82</c:v>
                </c:pt>
                <c:pt idx="2">
                  <c:v>393.99</c:v>
                </c:pt>
                <c:pt idx="3">
                  <c:v>400.64</c:v>
                </c:pt>
                <c:pt idx="4">
                  <c:v>406.47</c:v>
                </c:pt>
                <c:pt idx="5">
                  <c:v>410.18</c:v>
                </c:pt>
                <c:pt idx="6">
                  <c:v>420.63</c:v>
                </c:pt>
                <c:pt idx="7">
                  <c:v>420.82</c:v>
                </c:pt>
                <c:pt idx="8">
                  <c:v>421.9</c:v>
                </c:pt>
                <c:pt idx="9">
                  <c:v>424.44</c:v>
                </c:pt>
                <c:pt idx="10">
                  <c:v>426.32</c:v>
                </c:pt>
                <c:pt idx="11">
                  <c:v>429.32</c:v>
                </c:pt>
                <c:pt idx="12">
                  <c:v>431.81</c:v>
                </c:pt>
                <c:pt idx="13">
                  <c:v>435.07</c:v>
                </c:pt>
                <c:pt idx="14">
                  <c:v>438.28</c:v>
                </c:pt>
                <c:pt idx="15">
                  <c:v>439.99</c:v>
                </c:pt>
                <c:pt idx="16">
                  <c:v>440.41</c:v>
                </c:pt>
                <c:pt idx="17">
                  <c:v>441.29</c:v>
                </c:pt>
                <c:pt idx="18">
                  <c:v>446</c:v>
                </c:pt>
                <c:pt idx="19">
                  <c:v>447.18</c:v>
                </c:pt>
                <c:pt idx="20">
                  <c:v>449.58</c:v>
                </c:pt>
                <c:pt idx="21">
                  <c:v>450.59</c:v>
                </c:pt>
                <c:pt idx="22">
                  <c:v>450.76</c:v>
                </c:pt>
                <c:pt idx="23">
                  <c:v>454.49</c:v>
                </c:pt>
                <c:pt idx="24">
                  <c:v>455.67</c:v>
                </c:pt>
                <c:pt idx="25">
                  <c:v>455.79</c:v>
                </c:pt>
                <c:pt idx="26">
                  <c:v>456.27</c:v>
                </c:pt>
                <c:pt idx="27">
                  <c:v>457.68</c:v>
                </c:pt>
                <c:pt idx="28">
                  <c:v>457.83</c:v>
                </c:pt>
                <c:pt idx="29">
                  <c:v>458.08</c:v>
                </c:pt>
                <c:pt idx="30">
                  <c:v>458.68</c:v>
                </c:pt>
                <c:pt idx="31">
                  <c:v>459.07</c:v>
                </c:pt>
                <c:pt idx="32">
                  <c:v>459.57</c:v>
                </c:pt>
                <c:pt idx="33">
                  <c:v>459.95</c:v>
                </c:pt>
                <c:pt idx="34">
                  <c:v>461.76</c:v>
                </c:pt>
                <c:pt idx="35">
                  <c:v>463.31</c:v>
                </c:pt>
                <c:pt idx="36">
                  <c:v>463.47</c:v>
                </c:pt>
                <c:pt idx="37">
                  <c:v>464.37</c:v>
                </c:pt>
                <c:pt idx="38">
                  <c:v>464.41</c:v>
                </c:pt>
                <c:pt idx="39">
                  <c:v>464.93</c:v>
                </c:pt>
                <c:pt idx="40">
                  <c:v>465.12</c:v>
                </c:pt>
                <c:pt idx="41">
                  <c:v>465.71</c:v>
                </c:pt>
                <c:pt idx="42">
                  <c:v>466.15</c:v>
                </c:pt>
                <c:pt idx="43">
                  <c:v>467.89</c:v>
                </c:pt>
                <c:pt idx="44">
                  <c:v>468.3</c:v>
                </c:pt>
                <c:pt idx="45">
                  <c:v>468.87</c:v>
                </c:pt>
                <c:pt idx="46">
                  <c:v>469.35</c:v>
                </c:pt>
                <c:pt idx="47">
                  <c:v>470.13</c:v>
                </c:pt>
                <c:pt idx="48">
                  <c:v>470.14</c:v>
                </c:pt>
                <c:pt idx="49">
                  <c:v>470.17</c:v>
                </c:pt>
                <c:pt idx="50">
                  <c:v>470.34</c:v>
                </c:pt>
                <c:pt idx="51">
                  <c:v>470.49</c:v>
                </c:pt>
                <c:pt idx="52">
                  <c:v>471.97</c:v>
                </c:pt>
                <c:pt idx="53">
                  <c:v>471.99</c:v>
                </c:pt>
                <c:pt idx="54">
                  <c:v>472.44</c:v>
                </c:pt>
                <c:pt idx="55">
                  <c:v>474.02</c:v>
                </c:pt>
                <c:pt idx="56">
                  <c:v>475.05</c:v>
                </c:pt>
                <c:pt idx="57">
                  <c:v>477.45</c:v>
                </c:pt>
                <c:pt idx="58">
                  <c:v>477.73</c:v>
                </c:pt>
                <c:pt idx="59">
                  <c:v>478.11</c:v>
                </c:pt>
                <c:pt idx="60">
                  <c:v>478.29</c:v>
                </c:pt>
                <c:pt idx="61">
                  <c:v>480.09</c:v>
                </c:pt>
                <c:pt idx="62">
                  <c:v>480.23</c:v>
                </c:pt>
                <c:pt idx="63">
                  <c:v>480.39</c:v>
                </c:pt>
                <c:pt idx="64">
                  <c:v>480.98</c:v>
                </c:pt>
                <c:pt idx="65">
                  <c:v>481.56</c:v>
                </c:pt>
                <c:pt idx="66">
                  <c:v>481.62</c:v>
                </c:pt>
                <c:pt idx="67">
                  <c:v>481.86</c:v>
                </c:pt>
                <c:pt idx="68">
                  <c:v>482.84</c:v>
                </c:pt>
                <c:pt idx="69">
                  <c:v>482.94</c:v>
                </c:pt>
                <c:pt idx="70">
                  <c:v>483.02</c:v>
                </c:pt>
                <c:pt idx="71">
                  <c:v>483.59</c:v>
                </c:pt>
                <c:pt idx="72">
                  <c:v>483.98</c:v>
                </c:pt>
                <c:pt idx="73">
                  <c:v>484.13</c:v>
                </c:pt>
                <c:pt idx="74">
                  <c:v>485.04</c:v>
                </c:pt>
                <c:pt idx="75">
                  <c:v>485.48</c:v>
                </c:pt>
                <c:pt idx="76">
                  <c:v>486.32</c:v>
                </c:pt>
                <c:pt idx="77">
                  <c:v>486.41</c:v>
                </c:pt>
                <c:pt idx="78">
                  <c:v>486.97</c:v>
                </c:pt>
                <c:pt idx="79">
                  <c:v>487.24</c:v>
                </c:pt>
                <c:pt idx="80">
                  <c:v>487.98</c:v>
                </c:pt>
                <c:pt idx="81">
                  <c:v>488.64</c:v>
                </c:pt>
                <c:pt idx="82">
                  <c:v>489.2</c:v>
                </c:pt>
                <c:pt idx="83">
                  <c:v>489.98</c:v>
                </c:pt>
                <c:pt idx="84">
                  <c:v>490.22</c:v>
                </c:pt>
                <c:pt idx="85">
                  <c:v>490.23</c:v>
                </c:pt>
                <c:pt idx="86">
                  <c:v>490.47</c:v>
                </c:pt>
                <c:pt idx="87">
                  <c:v>491.04</c:v>
                </c:pt>
                <c:pt idx="88">
                  <c:v>491.13</c:v>
                </c:pt>
                <c:pt idx="89">
                  <c:v>491.34</c:v>
                </c:pt>
                <c:pt idx="90">
                  <c:v>491.43</c:v>
                </c:pt>
                <c:pt idx="91">
                  <c:v>492.1</c:v>
                </c:pt>
                <c:pt idx="92">
                  <c:v>492.6</c:v>
                </c:pt>
                <c:pt idx="93">
                  <c:v>493.4</c:v>
                </c:pt>
                <c:pt idx="94">
                  <c:v>495.05</c:v>
                </c:pt>
                <c:pt idx="95">
                  <c:v>495.1</c:v>
                </c:pt>
                <c:pt idx="96">
                  <c:v>495.17</c:v>
                </c:pt>
                <c:pt idx="97">
                  <c:v>495.5</c:v>
                </c:pt>
                <c:pt idx="98">
                  <c:v>495.71</c:v>
                </c:pt>
                <c:pt idx="99">
                  <c:v>496.28</c:v>
                </c:pt>
                <c:pt idx="100">
                  <c:v>496.69</c:v>
                </c:pt>
                <c:pt idx="101">
                  <c:v>497.32</c:v>
                </c:pt>
                <c:pt idx="102">
                  <c:v>497.56</c:v>
                </c:pt>
                <c:pt idx="103">
                  <c:v>497.63</c:v>
                </c:pt>
                <c:pt idx="104">
                  <c:v>498.02</c:v>
                </c:pt>
                <c:pt idx="105">
                  <c:v>498.35</c:v>
                </c:pt>
                <c:pt idx="106">
                  <c:v>498.69</c:v>
                </c:pt>
                <c:pt idx="107">
                  <c:v>499.02</c:v>
                </c:pt>
                <c:pt idx="108">
                  <c:v>499.51</c:v>
                </c:pt>
                <c:pt idx="109">
                  <c:v>499.84</c:v>
                </c:pt>
                <c:pt idx="110">
                  <c:v>500.55</c:v>
                </c:pt>
                <c:pt idx="111">
                  <c:v>500.94</c:v>
                </c:pt>
                <c:pt idx="112">
                  <c:v>501.21</c:v>
                </c:pt>
                <c:pt idx="113">
                  <c:v>502.12</c:v>
                </c:pt>
                <c:pt idx="114">
                  <c:v>502.19</c:v>
                </c:pt>
                <c:pt idx="115">
                  <c:v>502.98</c:v>
                </c:pt>
                <c:pt idx="116">
                  <c:v>503</c:v>
                </c:pt>
                <c:pt idx="117">
                  <c:v>503.11</c:v>
                </c:pt>
                <c:pt idx="118">
                  <c:v>503.28</c:v>
                </c:pt>
                <c:pt idx="119">
                  <c:v>503.8</c:v>
                </c:pt>
                <c:pt idx="120">
                  <c:v>504.22</c:v>
                </c:pt>
                <c:pt idx="121">
                  <c:v>504.52</c:v>
                </c:pt>
                <c:pt idx="122">
                  <c:v>504.68</c:v>
                </c:pt>
                <c:pt idx="123">
                  <c:v>505.06</c:v>
                </c:pt>
                <c:pt idx="124">
                  <c:v>505.28</c:v>
                </c:pt>
                <c:pt idx="125">
                  <c:v>505.49</c:v>
                </c:pt>
                <c:pt idx="126">
                  <c:v>505.74</c:v>
                </c:pt>
                <c:pt idx="127">
                  <c:v>506.13</c:v>
                </c:pt>
                <c:pt idx="128">
                  <c:v>506.35</c:v>
                </c:pt>
                <c:pt idx="129">
                  <c:v>506.7</c:v>
                </c:pt>
                <c:pt idx="130">
                  <c:v>507.4</c:v>
                </c:pt>
                <c:pt idx="131">
                  <c:v>507.45</c:v>
                </c:pt>
                <c:pt idx="132">
                  <c:v>507.67</c:v>
                </c:pt>
                <c:pt idx="133">
                  <c:v>507.92</c:v>
                </c:pt>
                <c:pt idx="134">
                  <c:v>508.3</c:v>
                </c:pt>
                <c:pt idx="135">
                  <c:v>508.32</c:v>
                </c:pt>
                <c:pt idx="136">
                  <c:v>508.4</c:v>
                </c:pt>
                <c:pt idx="137">
                  <c:v>508.59</c:v>
                </c:pt>
                <c:pt idx="138">
                  <c:v>508.7</c:v>
                </c:pt>
                <c:pt idx="139">
                  <c:v>509.17</c:v>
                </c:pt>
                <c:pt idx="140">
                  <c:v>509.33</c:v>
                </c:pt>
                <c:pt idx="141">
                  <c:v>509.6</c:v>
                </c:pt>
                <c:pt idx="142">
                  <c:v>509.73</c:v>
                </c:pt>
                <c:pt idx="143">
                  <c:v>510.53</c:v>
                </c:pt>
                <c:pt idx="144">
                  <c:v>510.74</c:v>
                </c:pt>
                <c:pt idx="145">
                  <c:v>511.14</c:v>
                </c:pt>
                <c:pt idx="146">
                  <c:v>511.41</c:v>
                </c:pt>
                <c:pt idx="147">
                  <c:v>511.53</c:v>
                </c:pt>
                <c:pt idx="148">
                  <c:v>511.68</c:v>
                </c:pt>
                <c:pt idx="149">
                  <c:v>512.02</c:v>
                </c:pt>
                <c:pt idx="150">
                  <c:v>512.42999999999995</c:v>
                </c:pt>
                <c:pt idx="151">
                  <c:v>512.49</c:v>
                </c:pt>
                <c:pt idx="152">
                  <c:v>512.73</c:v>
                </c:pt>
                <c:pt idx="153">
                  <c:v>513.57000000000005</c:v>
                </c:pt>
                <c:pt idx="154">
                  <c:v>513.83000000000004</c:v>
                </c:pt>
                <c:pt idx="155">
                  <c:v>513.98</c:v>
                </c:pt>
                <c:pt idx="156">
                  <c:v>514</c:v>
                </c:pt>
                <c:pt idx="157">
                  <c:v>514.29999999999995</c:v>
                </c:pt>
                <c:pt idx="158">
                  <c:v>515.47</c:v>
                </c:pt>
                <c:pt idx="159">
                  <c:v>515.61</c:v>
                </c:pt>
                <c:pt idx="160">
                  <c:v>515.75</c:v>
                </c:pt>
                <c:pt idx="161">
                  <c:v>515.79999999999995</c:v>
                </c:pt>
                <c:pt idx="162">
                  <c:v>515.87</c:v>
                </c:pt>
                <c:pt idx="163">
                  <c:v>516.4</c:v>
                </c:pt>
                <c:pt idx="164">
                  <c:v>516.89</c:v>
                </c:pt>
                <c:pt idx="165">
                  <c:v>517.20000000000005</c:v>
                </c:pt>
                <c:pt idx="166">
                  <c:v>517.20000000000005</c:v>
                </c:pt>
                <c:pt idx="167">
                  <c:v>517.41999999999996</c:v>
                </c:pt>
                <c:pt idx="168">
                  <c:v>517.61</c:v>
                </c:pt>
                <c:pt idx="169">
                  <c:v>518.29</c:v>
                </c:pt>
                <c:pt idx="170">
                  <c:v>518.32000000000005</c:v>
                </c:pt>
                <c:pt idx="171">
                  <c:v>518.62</c:v>
                </c:pt>
                <c:pt idx="172">
                  <c:v>518.76</c:v>
                </c:pt>
                <c:pt idx="173">
                  <c:v>519.4</c:v>
                </c:pt>
                <c:pt idx="174">
                  <c:v>519.48</c:v>
                </c:pt>
                <c:pt idx="175">
                  <c:v>519.95000000000005</c:v>
                </c:pt>
                <c:pt idx="176">
                  <c:v>520.04</c:v>
                </c:pt>
                <c:pt idx="177">
                  <c:v>520.11</c:v>
                </c:pt>
                <c:pt idx="178">
                  <c:v>520.92999999999995</c:v>
                </c:pt>
                <c:pt idx="179">
                  <c:v>520.99</c:v>
                </c:pt>
                <c:pt idx="180">
                  <c:v>521.17999999999995</c:v>
                </c:pt>
                <c:pt idx="181">
                  <c:v>521.79</c:v>
                </c:pt>
                <c:pt idx="182">
                  <c:v>522.26</c:v>
                </c:pt>
                <c:pt idx="183">
                  <c:v>522.32000000000005</c:v>
                </c:pt>
                <c:pt idx="184">
                  <c:v>522.42999999999995</c:v>
                </c:pt>
                <c:pt idx="185">
                  <c:v>523.02</c:v>
                </c:pt>
                <c:pt idx="186">
                  <c:v>523.11</c:v>
                </c:pt>
                <c:pt idx="187">
                  <c:v>523.29</c:v>
                </c:pt>
                <c:pt idx="188">
                  <c:v>523.71</c:v>
                </c:pt>
                <c:pt idx="189">
                  <c:v>524.23</c:v>
                </c:pt>
                <c:pt idx="190">
                  <c:v>524.66</c:v>
                </c:pt>
                <c:pt idx="191">
                  <c:v>526.19000000000005</c:v>
                </c:pt>
                <c:pt idx="192">
                  <c:v>526.54</c:v>
                </c:pt>
                <c:pt idx="193">
                  <c:v>526.57000000000005</c:v>
                </c:pt>
                <c:pt idx="194">
                  <c:v>527.1</c:v>
                </c:pt>
                <c:pt idx="195">
                  <c:v>527.35</c:v>
                </c:pt>
                <c:pt idx="196">
                  <c:v>528.79999999999995</c:v>
                </c:pt>
                <c:pt idx="197">
                  <c:v>529.02</c:v>
                </c:pt>
                <c:pt idx="198">
                  <c:v>529.33000000000004</c:v>
                </c:pt>
                <c:pt idx="199">
                  <c:v>529.91</c:v>
                </c:pt>
                <c:pt idx="200">
                  <c:v>530.16999999999996</c:v>
                </c:pt>
                <c:pt idx="201">
                  <c:v>531.12</c:v>
                </c:pt>
                <c:pt idx="202">
                  <c:v>531.12</c:v>
                </c:pt>
                <c:pt idx="203">
                  <c:v>532.52</c:v>
                </c:pt>
                <c:pt idx="204">
                  <c:v>532.94000000000005</c:v>
                </c:pt>
                <c:pt idx="205">
                  <c:v>533.04</c:v>
                </c:pt>
                <c:pt idx="206">
                  <c:v>533.39</c:v>
                </c:pt>
                <c:pt idx="207">
                  <c:v>533.57000000000005</c:v>
                </c:pt>
                <c:pt idx="208">
                  <c:v>533.89</c:v>
                </c:pt>
                <c:pt idx="209">
                  <c:v>534.01</c:v>
                </c:pt>
                <c:pt idx="210">
                  <c:v>534.79999999999995</c:v>
                </c:pt>
                <c:pt idx="211">
                  <c:v>535.35</c:v>
                </c:pt>
                <c:pt idx="212">
                  <c:v>535.47</c:v>
                </c:pt>
                <c:pt idx="213">
                  <c:v>535.58000000000004</c:v>
                </c:pt>
                <c:pt idx="214">
                  <c:v>535.67999999999995</c:v>
                </c:pt>
                <c:pt idx="215">
                  <c:v>536.03</c:v>
                </c:pt>
                <c:pt idx="216">
                  <c:v>536.69000000000005</c:v>
                </c:pt>
                <c:pt idx="217">
                  <c:v>538.39</c:v>
                </c:pt>
                <c:pt idx="218">
                  <c:v>538.82000000000005</c:v>
                </c:pt>
                <c:pt idx="219">
                  <c:v>539</c:v>
                </c:pt>
                <c:pt idx="220">
                  <c:v>539.35</c:v>
                </c:pt>
                <c:pt idx="221">
                  <c:v>539.82000000000005</c:v>
                </c:pt>
                <c:pt idx="222">
                  <c:v>539.94000000000005</c:v>
                </c:pt>
                <c:pt idx="223">
                  <c:v>540.1</c:v>
                </c:pt>
                <c:pt idx="224">
                  <c:v>541.01</c:v>
                </c:pt>
                <c:pt idx="225">
                  <c:v>541.21</c:v>
                </c:pt>
                <c:pt idx="226">
                  <c:v>541.34</c:v>
                </c:pt>
                <c:pt idx="227">
                  <c:v>541.65</c:v>
                </c:pt>
                <c:pt idx="228">
                  <c:v>542.73</c:v>
                </c:pt>
                <c:pt idx="229">
                  <c:v>542.79</c:v>
                </c:pt>
                <c:pt idx="230">
                  <c:v>542.96</c:v>
                </c:pt>
                <c:pt idx="231">
                  <c:v>543.02</c:v>
                </c:pt>
                <c:pt idx="232">
                  <c:v>545.03</c:v>
                </c:pt>
                <c:pt idx="233">
                  <c:v>545.89</c:v>
                </c:pt>
                <c:pt idx="234">
                  <c:v>547.1</c:v>
                </c:pt>
                <c:pt idx="235">
                  <c:v>547.80999999999995</c:v>
                </c:pt>
                <c:pt idx="236">
                  <c:v>549.89</c:v>
                </c:pt>
                <c:pt idx="237">
                  <c:v>551.89</c:v>
                </c:pt>
                <c:pt idx="238">
                  <c:v>552.25</c:v>
                </c:pt>
                <c:pt idx="239">
                  <c:v>553.16</c:v>
                </c:pt>
                <c:pt idx="240">
                  <c:v>553.34</c:v>
                </c:pt>
                <c:pt idx="241">
                  <c:v>554.72</c:v>
                </c:pt>
                <c:pt idx="242">
                  <c:v>558.85</c:v>
                </c:pt>
                <c:pt idx="243">
                  <c:v>558.97</c:v>
                </c:pt>
                <c:pt idx="244">
                  <c:v>559.22</c:v>
                </c:pt>
                <c:pt idx="245">
                  <c:v>559.49</c:v>
                </c:pt>
                <c:pt idx="246">
                  <c:v>561.11</c:v>
                </c:pt>
                <c:pt idx="247">
                  <c:v>562</c:v>
                </c:pt>
                <c:pt idx="248">
                  <c:v>562.22</c:v>
                </c:pt>
                <c:pt idx="249">
                  <c:v>565.17999999999995</c:v>
                </c:pt>
                <c:pt idx="250">
                  <c:v>566.57000000000005</c:v>
                </c:pt>
                <c:pt idx="251">
                  <c:v>566.83000000000004</c:v>
                </c:pt>
                <c:pt idx="252">
                  <c:v>567.33000000000004</c:v>
                </c:pt>
                <c:pt idx="253">
                  <c:v>569.89</c:v>
                </c:pt>
                <c:pt idx="254">
                  <c:v>570.39</c:v>
                </c:pt>
                <c:pt idx="255">
                  <c:v>571.22</c:v>
                </c:pt>
                <c:pt idx="256">
                  <c:v>573.6</c:v>
                </c:pt>
                <c:pt idx="257">
                  <c:v>575.89</c:v>
                </c:pt>
                <c:pt idx="258">
                  <c:v>580.16</c:v>
                </c:pt>
                <c:pt idx="259">
                  <c:v>580.98</c:v>
                </c:pt>
                <c:pt idx="260">
                  <c:v>587.85</c:v>
                </c:pt>
                <c:pt idx="261">
                  <c:v>593.80999999999995</c:v>
                </c:pt>
                <c:pt idx="262">
                  <c:v>596.20000000000005</c:v>
                </c:pt>
                <c:pt idx="263">
                  <c:v>598.28</c:v>
                </c:pt>
                <c:pt idx="264">
                  <c:v>598.87</c:v>
                </c:pt>
                <c:pt idx="265">
                  <c:v>630.38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C4C-4E5B-979A-E32BE008E91D}"/>
            </c:ext>
          </c:extLst>
        </c:ser>
        <c:ser>
          <c:idx val="3"/>
          <c:order val="3"/>
          <c:tx>
            <c:v>svenskspråkig skola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rgbClr val="FF0000"/>
              </a:solidFill>
              <a:ln w="6350">
                <a:solidFill>
                  <a:schemeClr val="tx1"/>
                </a:solidFill>
              </a:ln>
              <a:effectLst/>
            </c:spPr>
          </c:marker>
          <c:val>
            <c:numRef>
              <c:f>[1]Taul2!$CI$6:$CI$271</c:f>
              <c:numCache>
                <c:formatCode>General</c:formatCode>
                <c:ptCount val="266"/>
                <c:pt idx="0">
                  <c:v>388.58</c:v>
                </c:pt>
                <c:pt idx="2">
                  <c:v>393.99</c:v>
                </c:pt>
                <c:pt idx="5">
                  <c:v>410.18</c:v>
                </c:pt>
                <c:pt idx="12">
                  <c:v>431.81</c:v>
                </c:pt>
                <c:pt idx="13">
                  <c:v>435.07</c:v>
                </c:pt>
                <c:pt idx="17">
                  <c:v>441.29</c:v>
                </c:pt>
                <c:pt idx="24">
                  <c:v>455.67</c:v>
                </c:pt>
                <c:pt idx="28">
                  <c:v>457.83</c:v>
                </c:pt>
                <c:pt idx="30">
                  <c:v>458.68</c:v>
                </c:pt>
                <c:pt idx="31">
                  <c:v>459.07</c:v>
                </c:pt>
                <c:pt idx="36">
                  <c:v>463.47</c:v>
                </c:pt>
                <c:pt idx="38">
                  <c:v>464.41</c:v>
                </c:pt>
                <c:pt idx="39">
                  <c:v>464.93</c:v>
                </c:pt>
                <c:pt idx="45">
                  <c:v>468.87</c:v>
                </c:pt>
                <c:pt idx="49">
                  <c:v>470.17</c:v>
                </c:pt>
                <c:pt idx="52">
                  <c:v>471.97</c:v>
                </c:pt>
                <c:pt idx="59">
                  <c:v>478.11</c:v>
                </c:pt>
                <c:pt idx="68">
                  <c:v>482.84</c:v>
                </c:pt>
                <c:pt idx="69">
                  <c:v>482.94</c:v>
                </c:pt>
                <c:pt idx="72">
                  <c:v>483.98</c:v>
                </c:pt>
                <c:pt idx="83">
                  <c:v>489.98</c:v>
                </c:pt>
                <c:pt idx="88">
                  <c:v>491.13</c:v>
                </c:pt>
                <c:pt idx="89">
                  <c:v>491.34</c:v>
                </c:pt>
                <c:pt idx="92">
                  <c:v>492.6</c:v>
                </c:pt>
                <c:pt idx="103">
                  <c:v>497.63</c:v>
                </c:pt>
                <c:pt idx="107">
                  <c:v>499.02</c:v>
                </c:pt>
                <c:pt idx="109">
                  <c:v>499.84</c:v>
                </c:pt>
                <c:pt idx="111">
                  <c:v>500.94</c:v>
                </c:pt>
                <c:pt idx="115">
                  <c:v>502.98</c:v>
                </c:pt>
                <c:pt idx="119">
                  <c:v>503.8</c:v>
                </c:pt>
                <c:pt idx="123">
                  <c:v>505.06</c:v>
                </c:pt>
                <c:pt idx="129">
                  <c:v>506.7</c:v>
                </c:pt>
                <c:pt idx="139">
                  <c:v>509.17</c:v>
                </c:pt>
                <c:pt idx="142">
                  <c:v>509.73</c:v>
                </c:pt>
                <c:pt idx="149">
                  <c:v>512.02</c:v>
                </c:pt>
                <c:pt idx="152">
                  <c:v>512.73</c:v>
                </c:pt>
                <c:pt idx="155">
                  <c:v>513.98</c:v>
                </c:pt>
                <c:pt idx="159">
                  <c:v>515.61</c:v>
                </c:pt>
                <c:pt idx="160">
                  <c:v>515.75</c:v>
                </c:pt>
                <c:pt idx="169">
                  <c:v>518.29</c:v>
                </c:pt>
                <c:pt idx="172">
                  <c:v>518.76</c:v>
                </c:pt>
                <c:pt idx="178">
                  <c:v>520.92999999999995</c:v>
                </c:pt>
                <c:pt idx="190">
                  <c:v>524.66</c:v>
                </c:pt>
                <c:pt idx="196">
                  <c:v>528.79999999999995</c:v>
                </c:pt>
                <c:pt idx="201">
                  <c:v>531.12</c:v>
                </c:pt>
                <c:pt idx="202">
                  <c:v>531.12</c:v>
                </c:pt>
                <c:pt idx="218">
                  <c:v>538.82000000000005</c:v>
                </c:pt>
                <c:pt idx="219">
                  <c:v>539</c:v>
                </c:pt>
                <c:pt idx="239">
                  <c:v>553.16</c:v>
                </c:pt>
                <c:pt idx="242">
                  <c:v>558.85</c:v>
                </c:pt>
                <c:pt idx="246">
                  <c:v>561.11</c:v>
                </c:pt>
                <c:pt idx="252">
                  <c:v>567.33000000000004</c:v>
                </c:pt>
                <c:pt idx="260">
                  <c:v>587.85</c:v>
                </c:pt>
                <c:pt idx="261">
                  <c:v>593.80999999999995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C4C-4E5B-979A-E32BE008E9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round/>
            </a:ln>
            <a:effectLst/>
          </c:spPr>
        </c:hiLowLines>
        <c:axId val="945520352"/>
        <c:axId val="945522976"/>
      </c:stockChart>
      <c:catAx>
        <c:axId val="945520352"/>
        <c:scaling>
          <c:orientation val="minMax"/>
        </c:scaling>
        <c:delete val="1"/>
        <c:axPos val="b"/>
        <c:majorTickMark val="none"/>
        <c:minorTickMark val="none"/>
        <c:tickLblPos val="nextTo"/>
        <c:crossAx val="945522976"/>
        <c:crosses val="autoZero"/>
        <c:auto val="1"/>
        <c:lblAlgn val="ctr"/>
        <c:lblOffset val="100"/>
        <c:noMultiLvlLbl val="0"/>
      </c:catAx>
      <c:valAx>
        <c:axId val="945522976"/>
        <c:scaling>
          <c:orientation val="minMax"/>
          <c:max val="800"/>
          <c:min val="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fi-FI" sz="900" b="1"/>
                  <a:t>skolans</a:t>
                </a:r>
                <a:r>
                  <a:rPr lang="fi-FI" sz="900" b="1" baseline="0"/>
                  <a:t> totalresultat i poäng</a:t>
                </a:r>
                <a:endParaRPr lang="fi-FI" sz="900" b="1"/>
              </a:p>
            </c:rich>
          </c:tx>
          <c:layout>
            <c:manualLayout>
              <c:xMode val="edge"/>
              <c:yMode val="edge"/>
              <c:x val="6.5974079272805054E-3"/>
              <c:y val="0.231937965354945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fi-FI"/>
          </a:p>
        </c:txPr>
        <c:crossAx val="945520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11904767095953275"/>
          <c:y val="0.8766601235010465"/>
          <c:w val="0.83279167404334964"/>
          <c:h val="7.38342998716421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>
          <a:solidFill>
            <a:schemeClr val="tx1"/>
          </a:solidFill>
          <a:latin typeface="Arial Narrow" panose="020B0606020202030204" pitchFamily="34" charset="0"/>
        </a:defRPr>
      </a:pPr>
      <a:endParaRPr lang="fi-FI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151814559684804"/>
          <c:y val="5.0925925925925923E-2"/>
          <c:w val="0.76378141039363046"/>
          <c:h val="0.67187736949547971"/>
        </c:manualLayout>
      </c:layout>
      <c:barChart>
        <c:barDir val="bar"/>
        <c:grouping val="clustered"/>
        <c:varyColors val="0"/>
        <c:ser>
          <c:idx val="0"/>
          <c:order val="0"/>
          <c:tx>
            <c:v>suomi/ruotsi toisena kielenä</c:v>
          </c:tx>
          <c:spPr>
            <a:solidFill>
              <a:srgbClr val="85C598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'RU tarkentavia analyyseja(KORJ)'!$G$682:$G$686</c:f>
              <c:strCache>
                <c:ptCount val="5"/>
                <c:pt idx="0">
                  <c:v>alin viidennes</c:v>
                </c:pt>
                <c:pt idx="1">
                  <c:v>toiseksi alin viidennes</c:v>
                </c:pt>
                <c:pt idx="2">
                  <c:v>keskimmäinen viidennes</c:v>
                </c:pt>
                <c:pt idx="3">
                  <c:v>toiseksi ylin viidennes</c:v>
                </c:pt>
                <c:pt idx="4">
                  <c:v>ylin viidennes</c:v>
                </c:pt>
              </c:strCache>
            </c:strRef>
          </c:cat>
          <c:val>
            <c:numRef>
              <c:f>'RU tarkentavia analyyseja(KORJ)'!$H$682:$H$686</c:f>
              <c:numCache>
                <c:formatCode>###0.0000</c:formatCode>
                <c:ptCount val="5"/>
                <c:pt idx="0">
                  <c:v>154.6871601550138</c:v>
                </c:pt>
                <c:pt idx="1">
                  <c:v>154.18370554236287</c:v>
                </c:pt>
                <c:pt idx="2">
                  <c:v>155.3564825986746</c:v>
                </c:pt>
                <c:pt idx="3">
                  <c:v>179.18483457376058</c:v>
                </c:pt>
                <c:pt idx="4">
                  <c:v>177.08966379802104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3A-4780-8D0A-2BAF620BA328}"/>
            </c:ext>
          </c:extLst>
        </c:ser>
        <c:ser>
          <c:idx val="1"/>
          <c:order val="1"/>
          <c:tx>
            <c:v>ruotsinkieliset koulut</c:v>
          </c:tx>
          <c:spPr>
            <a:solidFill>
              <a:srgbClr val="958B8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'RU tarkentavia analyyseja(KORJ)'!$G$682:$G$686</c:f>
              <c:strCache>
                <c:ptCount val="5"/>
                <c:pt idx="0">
                  <c:v>alin viidennes</c:v>
                </c:pt>
                <c:pt idx="1">
                  <c:v>toiseksi alin viidennes</c:v>
                </c:pt>
                <c:pt idx="2">
                  <c:v>keskimmäinen viidennes</c:v>
                </c:pt>
                <c:pt idx="3">
                  <c:v>toiseksi ylin viidennes</c:v>
                </c:pt>
                <c:pt idx="4">
                  <c:v>ylin viidennes</c:v>
                </c:pt>
              </c:strCache>
            </c:strRef>
          </c:cat>
          <c:val>
            <c:numRef>
              <c:f>'RU tarkentavia analyyseja(KORJ)'!$I$682:$I$686</c:f>
              <c:numCache>
                <c:formatCode>###0.0000</c:formatCode>
                <c:ptCount val="5"/>
                <c:pt idx="0">
                  <c:v>167.73878467112996</c:v>
                </c:pt>
                <c:pt idx="1">
                  <c:v>155.74581756992092</c:v>
                </c:pt>
                <c:pt idx="2">
                  <c:v>161.98114156434343</c:v>
                </c:pt>
                <c:pt idx="3">
                  <c:v>170.77389488924666</c:v>
                </c:pt>
                <c:pt idx="4">
                  <c:v>173.4381395201051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3A-4780-8D0A-2BAF620BA328}"/>
            </c:ext>
          </c:extLst>
        </c:ser>
        <c:ser>
          <c:idx val="2"/>
          <c:order val="2"/>
          <c:tx>
            <c:v>suomenkieliset koulut</c:v>
          </c:tx>
          <c:spPr>
            <a:solidFill>
              <a:srgbClr val="5797A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'RU tarkentavia analyyseja(KORJ)'!$G$682:$G$686</c:f>
              <c:strCache>
                <c:ptCount val="5"/>
                <c:pt idx="0">
                  <c:v>alin viidennes</c:v>
                </c:pt>
                <c:pt idx="1">
                  <c:v>toiseksi alin viidennes</c:v>
                </c:pt>
                <c:pt idx="2">
                  <c:v>keskimmäinen viidennes</c:v>
                </c:pt>
                <c:pt idx="3">
                  <c:v>toiseksi ylin viidennes</c:v>
                </c:pt>
                <c:pt idx="4">
                  <c:v>ylin viidennes</c:v>
                </c:pt>
              </c:strCache>
            </c:strRef>
          </c:cat>
          <c:val>
            <c:numRef>
              <c:f>'RU tarkentavia analyyseja(KORJ)'!$J$682:$J$686</c:f>
              <c:numCache>
                <c:formatCode>###0.0000</c:formatCode>
                <c:ptCount val="5"/>
                <c:pt idx="0">
                  <c:v>167.08674099549694</c:v>
                </c:pt>
                <c:pt idx="1">
                  <c:v>155.74249371350757</c:v>
                </c:pt>
                <c:pt idx="2">
                  <c:v>155.9186280371222</c:v>
                </c:pt>
                <c:pt idx="3">
                  <c:v>164.37836607399902</c:v>
                </c:pt>
                <c:pt idx="4">
                  <c:v>158.82376438274278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23A-4780-8D0A-2BAF620BA32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896776472"/>
        <c:axId val="926276840"/>
      </c:barChart>
      <c:catAx>
        <c:axId val="8967764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fi-FI"/>
          </a:p>
        </c:txPr>
        <c:crossAx val="926276840"/>
        <c:crosses val="autoZero"/>
        <c:auto val="1"/>
        <c:lblAlgn val="ctr"/>
        <c:lblOffset val="100"/>
        <c:noMultiLvlLbl val="0"/>
      </c:catAx>
      <c:valAx>
        <c:axId val="926276840"/>
        <c:scaling>
          <c:orientation val="minMax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fi-FI"/>
          </a:p>
        </c:txPr>
        <c:crossAx val="896776472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b"/>
      <c:layout>
        <c:manualLayout>
          <c:xMode val="edge"/>
          <c:yMode val="edge"/>
          <c:x val="2.5056302695920063E-3"/>
          <c:y val="0.76811060075823856"/>
          <c:w val="0.98245755918080835"/>
          <c:h val="7.3544958499376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baseline="0">
              <a:solidFill>
                <a:sysClr val="windowText" lastClr="000000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 sz="900">
          <a:latin typeface="Arial Narrow" panose="020B0606020202030204" pitchFamily="34" charset="0"/>
        </a:defRPr>
      </a:pPr>
      <a:endParaRPr lang="fi-FI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199475527195408"/>
          <c:y val="5.0925925925925923E-2"/>
          <c:w val="0.65759874088715697"/>
          <c:h val="0.67187736949547971"/>
        </c:manualLayout>
      </c:layout>
      <c:barChart>
        <c:barDir val="bar"/>
        <c:grouping val="clustered"/>
        <c:varyColors val="0"/>
        <c:ser>
          <c:idx val="2"/>
          <c:order val="0"/>
          <c:tx>
            <c:strRef>
              <c:f>'RU tarkentavia analyyseja(KORJ)'!$H$694</c:f>
              <c:strCache>
                <c:ptCount val="1"/>
                <c:pt idx="0">
                  <c:v>suomi toisena kielenä</c:v>
                </c:pt>
              </c:strCache>
            </c:strRef>
          </c:tx>
          <c:spPr>
            <a:solidFill>
              <a:srgbClr val="958B8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'RU tarkentavia analyyseja(KORJ)'!$G$695:$G$699</c:f>
              <c:strCache>
                <c:ptCount val="5"/>
                <c:pt idx="0">
                  <c:v>alin viidennes</c:v>
                </c:pt>
                <c:pt idx="1">
                  <c:v>toiseksi alin viidennes</c:v>
                </c:pt>
                <c:pt idx="2">
                  <c:v>keskimmäinen viidennes</c:v>
                </c:pt>
                <c:pt idx="3">
                  <c:v>toiseksi ylin viidennes</c:v>
                </c:pt>
                <c:pt idx="4">
                  <c:v>ylin viidennes</c:v>
                </c:pt>
              </c:strCache>
            </c:strRef>
          </c:cat>
          <c:val>
            <c:numRef>
              <c:f>'RU tarkentavia analyyseja(KORJ)'!$H$695:$H$699</c:f>
              <c:numCache>
                <c:formatCode>###0.0000</c:formatCode>
                <c:ptCount val="5"/>
                <c:pt idx="0">
                  <c:v>127.00292020440702</c:v>
                </c:pt>
                <c:pt idx="1">
                  <c:v>130.79151370271646</c:v>
                </c:pt>
                <c:pt idx="2">
                  <c:v>134.04827902371636</c:v>
                </c:pt>
                <c:pt idx="3">
                  <c:v>164.10520005013498</c:v>
                </c:pt>
                <c:pt idx="4">
                  <c:v>156.10149814327602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18-43E9-8EF9-FAC2BD3C829A}"/>
            </c:ext>
          </c:extLst>
        </c:ser>
        <c:ser>
          <c:idx val="0"/>
          <c:order val="1"/>
          <c:tx>
            <c:strRef>
              <c:f>'RU tarkentavia analyyseja(KORJ)'!$I$694</c:f>
              <c:strCache>
                <c:ptCount val="1"/>
                <c:pt idx="0">
                  <c:v>ruotsinkieliset koulut</c:v>
                </c:pt>
              </c:strCache>
            </c:strRef>
          </c:tx>
          <c:spPr>
            <a:solidFill>
              <a:srgbClr val="0D93D2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'RU tarkentavia analyyseja(KORJ)'!$G$695:$G$699</c:f>
              <c:strCache>
                <c:ptCount val="5"/>
                <c:pt idx="0">
                  <c:v>alin viidennes</c:v>
                </c:pt>
                <c:pt idx="1">
                  <c:v>toiseksi alin viidennes</c:v>
                </c:pt>
                <c:pt idx="2">
                  <c:v>keskimmäinen viidennes</c:v>
                </c:pt>
                <c:pt idx="3">
                  <c:v>toiseksi ylin viidennes</c:v>
                </c:pt>
                <c:pt idx="4">
                  <c:v>ylin viidennes</c:v>
                </c:pt>
              </c:strCache>
            </c:strRef>
          </c:cat>
          <c:val>
            <c:numRef>
              <c:f>'RU tarkentavia analyyseja(KORJ)'!$I$695:$I$699</c:f>
              <c:numCache>
                <c:formatCode>###0.0000</c:formatCode>
                <c:ptCount val="5"/>
                <c:pt idx="0">
                  <c:v>150.73961389137969</c:v>
                </c:pt>
                <c:pt idx="1">
                  <c:v>133.50401940819032</c:v>
                </c:pt>
                <c:pt idx="2">
                  <c:v>139.70482304716842</c:v>
                </c:pt>
                <c:pt idx="3">
                  <c:v>154.26096271459755</c:v>
                </c:pt>
                <c:pt idx="4">
                  <c:v>161.10425834148916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318-43E9-8EF9-FAC2BD3C829A}"/>
            </c:ext>
          </c:extLst>
        </c:ser>
        <c:ser>
          <c:idx val="1"/>
          <c:order val="2"/>
          <c:tx>
            <c:strRef>
              <c:f>'RU tarkentavia analyyseja(KORJ)'!$J$694</c:f>
              <c:strCache>
                <c:ptCount val="1"/>
                <c:pt idx="0">
                  <c:v>suomenkieliset koulut</c:v>
                </c:pt>
              </c:strCache>
            </c:strRef>
          </c:tx>
          <c:spPr>
            <a:solidFill>
              <a:srgbClr val="EF9F3C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'RU tarkentavia analyyseja(KORJ)'!$G$695:$G$699</c:f>
              <c:strCache>
                <c:ptCount val="5"/>
                <c:pt idx="0">
                  <c:v>alin viidennes</c:v>
                </c:pt>
                <c:pt idx="1">
                  <c:v>toiseksi alin viidennes</c:v>
                </c:pt>
                <c:pt idx="2">
                  <c:v>keskimmäinen viidennes</c:v>
                </c:pt>
                <c:pt idx="3">
                  <c:v>toiseksi ylin viidennes</c:v>
                </c:pt>
                <c:pt idx="4">
                  <c:v>ylin viidennes</c:v>
                </c:pt>
              </c:strCache>
            </c:strRef>
          </c:cat>
          <c:val>
            <c:numRef>
              <c:f>'RU tarkentavia analyyseja(KORJ)'!$J$695:$J$699</c:f>
              <c:numCache>
                <c:formatCode>###0.0000</c:formatCode>
                <c:ptCount val="5"/>
                <c:pt idx="0">
                  <c:v>161.91937135261225</c:v>
                </c:pt>
                <c:pt idx="1">
                  <c:v>159.4014535152827</c:v>
                </c:pt>
                <c:pt idx="2">
                  <c:v>164.08955268961972</c:v>
                </c:pt>
                <c:pt idx="3">
                  <c:v>172.27800523262573</c:v>
                </c:pt>
                <c:pt idx="4">
                  <c:v>162.24311624524407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318-43E9-8EF9-FAC2BD3C829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896776472"/>
        <c:axId val="926276840"/>
      </c:barChart>
      <c:catAx>
        <c:axId val="8967764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fi-FI"/>
          </a:p>
        </c:txPr>
        <c:crossAx val="926276840"/>
        <c:crosses val="autoZero"/>
        <c:auto val="1"/>
        <c:lblAlgn val="ctr"/>
        <c:lblOffset val="100"/>
        <c:noMultiLvlLbl val="0"/>
      </c:catAx>
      <c:valAx>
        <c:axId val="926276840"/>
        <c:scaling>
          <c:orientation val="minMax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fi-FI"/>
          </a:p>
        </c:txPr>
        <c:crossAx val="896776472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b"/>
      <c:layout>
        <c:manualLayout>
          <c:xMode val="edge"/>
          <c:yMode val="edge"/>
          <c:x val="2.5056302695920063E-3"/>
          <c:y val="0.76811060075823856"/>
          <c:w val="0.98519133051926699"/>
          <c:h val="0.157815325167687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baseline="0">
              <a:solidFill>
                <a:sysClr val="windowText" lastClr="000000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 sz="900">
          <a:latin typeface="Arial Narrow" panose="020B0606020202030204" pitchFamily="34" charset="0"/>
        </a:defRPr>
      </a:pPr>
      <a:endParaRPr lang="fi-FI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265946168493643"/>
          <c:y val="4.0123692535511707E-2"/>
          <c:w val="0.81558169934640512"/>
          <c:h val="0.60066773687448827"/>
        </c:manualLayout>
      </c:layout>
      <c:lineChart>
        <c:grouping val="standard"/>
        <c:varyColors val="0"/>
        <c:ser>
          <c:idx val="0"/>
          <c:order val="0"/>
          <c:tx>
            <c:strRef>
              <c:f>'[1]SU+RU tarkentavat analyysit'!$B$683</c:f>
              <c:strCache>
                <c:ptCount val="1"/>
                <c:pt idx="0">
                  <c:v>yleisopetus</c:v>
                </c:pt>
              </c:strCache>
            </c:strRef>
          </c:tx>
          <c:spPr>
            <a:ln w="19050" cap="rnd">
              <a:solidFill>
                <a:srgbClr val="0D93D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rgbClr val="0D93D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412568400941623E-2"/>
                  <c:y val="-4.26487063001877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593-49C6-ACD7-0684CCF26ACC}"/>
                </c:ext>
              </c:extLst>
            </c:dLbl>
            <c:dLbl>
              <c:idx val="1"/>
              <c:layout>
                <c:manualLayout>
                  <c:x val="-3.9246467817896341E-2"/>
                  <c:y val="-3.06996339526210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593-49C6-ACD7-0684CCF26ACC}"/>
                </c:ext>
              </c:extLst>
            </c:dLbl>
            <c:dLbl>
              <c:idx val="2"/>
              <c:layout>
                <c:manualLayout>
                  <c:x val="-3.924646781789639E-2"/>
                  <c:y val="3.06996339526210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593-49C6-ACD7-0684CCF26ACC}"/>
                </c:ext>
              </c:extLst>
            </c:dLbl>
            <c:dLbl>
              <c:idx val="3"/>
              <c:layout>
                <c:manualLayout>
                  <c:x val="-4.4043890278011533E-2"/>
                  <c:y val="2.55892012155102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593-49C6-ACD7-0684CCF26ACC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'[1]SU+RU tarkentavat analyysit'!$C$682:$F$682</c:f>
              <c:strCache>
                <c:ptCount val="4"/>
                <c:pt idx="0">
                  <c:v>molemmilla huoltajilla peruskoulu, ammatillinen tai muu koulutus</c:v>
                </c:pt>
                <c:pt idx="1">
                  <c:v>toisella huoltajista korkeintaan peruskoulu, ammatillinen tai muu koulutus</c:v>
                </c:pt>
                <c:pt idx="2">
                  <c:v>molemmilla lukio- tai amk-koulutus tai lisäksi toisella yliopistokoulutus</c:v>
                </c:pt>
                <c:pt idx="3">
                  <c:v>molemmilla huoltajilla yliopistokoulutus</c:v>
                </c:pt>
              </c:strCache>
            </c:strRef>
          </c:cat>
          <c:val>
            <c:numRef>
              <c:f>'[1]SU+RU tarkentavat analyysit'!$C$683:$F$683</c:f>
              <c:numCache>
                <c:formatCode>General</c:formatCode>
                <c:ptCount val="4"/>
                <c:pt idx="0">
                  <c:v>481.82709999999997</c:v>
                </c:pt>
                <c:pt idx="1">
                  <c:v>510.12349999999998</c:v>
                </c:pt>
                <c:pt idx="2">
                  <c:v>542.47429999999997</c:v>
                </c:pt>
                <c:pt idx="3">
                  <c:v>558.05999999999995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B593-49C6-ACD7-0684CCF26ACC}"/>
            </c:ext>
          </c:extLst>
        </c:ser>
        <c:ser>
          <c:idx val="1"/>
          <c:order val="1"/>
          <c:tx>
            <c:strRef>
              <c:f>'[1]SU+RU tarkentavat analyysit'!$B$684</c:f>
              <c:strCache>
                <c:ptCount val="1"/>
                <c:pt idx="0">
                  <c:v>painotettu opetus</c:v>
                </c:pt>
              </c:strCache>
            </c:strRef>
          </c:tx>
          <c:spPr>
            <a:ln w="19050" cap="rnd">
              <a:solidFill>
                <a:srgbClr val="EF9F3C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EF9F3C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924649270866816E-2"/>
                  <c:y val="-4.41741958070853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593-49C6-ACD7-0684CCF26ACC}"/>
                </c:ext>
              </c:extLst>
            </c:dLbl>
            <c:dLbl>
              <c:idx val="1"/>
              <c:layout>
                <c:manualLayout>
                  <c:x val="-3.4013585831265729E-2"/>
                  <c:y val="-4.41741958070853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593-49C6-ACD7-0684CCF26ACC}"/>
                </c:ext>
              </c:extLst>
            </c:dLbl>
            <c:dLbl>
              <c:idx val="2"/>
              <c:layout>
                <c:manualLayout>
                  <c:x val="-4.4479399586070535E-2"/>
                  <c:y val="-4.01062658613233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593-49C6-ACD7-0684CCF26ACC}"/>
                </c:ext>
              </c:extLst>
            </c:dLbl>
            <c:dLbl>
              <c:idx val="3"/>
              <c:layout>
                <c:manualLayout>
                  <c:x val="-4.1858885286398022E-2"/>
                  <c:y val="-3.92294218313018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593-49C6-ACD7-0684CCF26ACC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'[1]SU+RU tarkentavat analyysit'!$C$682:$F$682</c:f>
              <c:strCache>
                <c:ptCount val="4"/>
                <c:pt idx="0">
                  <c:v>molemmilla huoltajilla peruskoulu, ammatillinen tai muu koulutus</c:v>
                </c:pt>
                <c:pt idx="1">
                  <c:v>toisella huoltajista korkeintaan peruskoulu, ammatillinen tai muu koulutus</c:v>
                </c:pt>
                <c:pt idx="2">
                  <c:v>molemmilla lukio- tai amk-koulutus tai lisäksi toisella yliopistokoulutus</c:v>
                </c:pt>
                <c:pt idx="3">
                  <c:v>molemmilla huoltajilla yliopistokoulutus</c:v>
                </c:pt>
              </c:strCache>
            </c:strRef>
          </c:cat>
          <c:val>
            <c:numRef>
              <c:f>'[1]SU+RU tarkentavat analyysit'!$C$684:$F$684</c:f>
              <c:numCache>
                <c:formatCode>General</c:formatCode>
                <c:ptCount val="4"/>
                <c:pt idx="0">
                  <c:v>572.53089999999997</c:v>
                </c:pt>
                <c:pt idx="1">
                  <c:v>555.16330000000005</c:v>
                </c:pt>
                <c:pt idx="2">
                  <c:v>552.42349999999999</c:v>
                </c:pt>
                <c:pt idx="3">
                  <c:v>558.20939999999996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B593-49C6-ACD7-0684CCF26ACC}"/>
            </c:ext>
          </c:extLst>
        </c:ser>
        <c:ser>
          <c:idx val="2"/>
          <c:order val="2"/>
          <c:tx>
            <c:strRef>
              <c:f>'[1]SU+RU tarkentavat analyysit'!$B$685</c:f>
              <c:strCache>
                <c:ptCount val="1"/>
                <c:pt idx="0">
                  <c:v>ideologinen valinta</c:v>
                </c:pt>
              </c:strCache>
            </c:strRef>
          </c:tx>
          <c:spPr>
            <a:ln w="19050" cap="rnd">
              <a:solidFill>
                <a:srgbClr val="9B917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rgbClr val="9B917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1862899005756175E-2"/>
                  <c:y val="4.38566199323156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593-49C6-ACD7-0684CCF26ACC}"/>
                </c:ext>
              </c:extLst>
            </c:dLbl>
            <c:dLbl>
              <c:idx val="1"/>
              <c:layout>
                <c:manualLayout>
                  <c:x val="-4.1862899005756196E-2"/>
                  <c:y val="3.50852959458526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593-49C6-ACD7-0684CCF26ACC}"/>
                </c:ext>
              </c:extLst>
            </c:dLbl>
            <c:dLbl>
              <c:idx val="2"/>
              <c:layout>
                <c:manualLayout>
                  <c:x val="-4.1862899005756148E-2"/>
                  <c:y val="3.50852959458526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593-49C6-ACD7-0684CCF26ACC}"/>
                </c:ext>
              </c:extLst>
            </c:dLbl>
            <c:dLbl>
              <c:idx val="3"/>
              <c:layout>
                <c:manualLayout>
                  <c:x val="-4.4475322937574079E-2"/>
                  <c:y val="3.99865308527653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593-49C6-ACD7-0684CCF26ACC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'[1]SU+RU tarkentavat analyysit'!$C$682:$F$682</c:f>
              <c:strCache>
                <c:ptCount val="4"/>
                <c:pt idx="0">
                  <c:v>molemmilla huoltajilla peruskoulu, ammatillinen tai muu koulutus</c:v>
                </c:pt>
                <c:pt idx="1">
                  <c:v>toisella huoltajista korkeintaan peruskoulu, ammatillinen tai muu koulutus</c:v>
                </c:pt>
                <c:pt idx="2">
                  <c:v>molemmilla lukio- tai amk-koulutus tai lisäksi toisella yliopistokoulutus</c:v>
                </c:pt>
                <c:pt idx="3">
                  <c:v>molemmilla huoltajilla yliopistokoulutus</c:v>
                </c:pt>
              </c:strCache>
            </c:strRef>
          </c:cat>
          <c:val>
            <c:numRef>
              <c:f>'[1]SU+RU tarkentavat analyysit'!$C$685:$F$685</c:f>
              <c:numCache>
                <c:formatCode>General</c:formatCode>
                <c:ptCount val="4"/>
                <c:pt idx="0">
                  <c:v>479.48880000000003</c:v>
                </c:pt>
                <c:pt idx="1">
                  <c:v>490.92419999999998</c:v>
                </c:pt>
                <c:pt idx="2">
                  <c:v>480.83179999999999</c:v>
                </c:pt>
                <c:pt idx="3">
                  <c:v>534.76679999999999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B593-49C6-ACD7-0684CCF26A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9453591"/>
        <c:axId val="189451951"/>
      </c:lineChart>
      <c:catAx>
        <c:axId val="18945359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fi-FI"/>
          </a:p>
        </c:txPr>
        <c:crossAx val="189451951"/>
        <c:crosses val="autoZero"/>
        <c:auto val="1"/>
        <c:lblAlgn val="ctr"/>
        <c:lblOffset val="100"/>
        <c:noMultiLvlLbl val="0"/>
      </c:catAx>
      <c:valAx>
        <c:axId val="189451951"/>
        <c:scaling>
          <c:orientation val="minMax"/>
          <c:max val="700"/>
          <c:min val="4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189453591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tr"/>
      <c:layout>
        <c:manualLayout>
          <c:xMode val="edge"/>
          <c:yMode val="edge"/>
          <c:x val="0.61092326694457311"/>
          <c:y val="3.3679755514280894E-2"/>
          <c:w val="0.34900301065308009"/>
          <c:h val="0.22202569238207059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9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9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5EA1F4-1F77-47DC-B24A-DF687BAAB116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accent2_2" csCatId="accent2" phldr="1"/>
      <dgm:spPr/>
      <dgm:t>
        <a:bodyPr/>
        <a:lstStyle/>
        <a:p>
          <a:endParaRPr lang="en-US"/>
        </a:p>
      </dgm:t>
    </dgm:pt>
    <dgm:pt modelId="{CDC5B50F-983A-489F-B1E9-A87BAAD3C7B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i-FI" sz="1600" b="1" dirty="0">
              <a:solidFill>
                <a:srgbClr val="0B7DB1"/>
              </a:solidFill>
            </a:rPr>
            <a:t>Syntymäkuukausi</a:t>
          </a:r>
        </a:p>
        <a:p>
          <a:pPr>
            <a:lnSpc>
              <a:spcPct val="100000"/>
            </a:lnSpc>
          </a:pPr>
          <a:r>
            <a:rPr lang="fi-FI" sz="1400" dirty="0"/>
            <a:t>Tammikuussa ja joulukuussa syntyneiden lähtötason ero 1. luokan alussa oli noin 67 pistettä. Alkuopetuksen jälkeen ero oli enää 40 pistettä.</a:t>
          </a:r>
          <a:endParaRPr lang="sv-FI" sz="1400" noProof="0" dirty="0">
            <a:solidFill>
              <a:srgbClr val="F7A047"/>
            </a:solidFill>
          </a:endParaRPr>
        </a:p>
      </dgm:t>
    </dgm:pt>
    <dgm:pt modelId="{A2A6FF62-5779-4B8E-A976-56CB7049D31A}" type="parTrans" cxnId="{EB17FF89-B897-4227-A4DD-AD43A9E17F67}">
      <dgm:prSet/>
      <dgm:spPr/>
      <dgm:t>
        <a:bodyPr/>
        <a:lstStyle/>
        <a:p>
          <a:endParaRPr lang="en-US"/>
        </a:p>
      </dgm:t>
    </dgm:pt>
    <dgm:pt modelId="{F8FAF0BF-D777-40F2-95E2-F1E139FD92F2}" type="sibTrans" cxnId="{EB17FF89-B897-4227-A4DD-AD43A9E17F6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670AFC1-2BB3-4181-B7D4-371BA2B0BFD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i-FI" sz="1600" b="1" dirty="0">
              <a:solidFill>
                <a:srgbClr val="4EA669"/>
              </a:solidFill>
            </a:rPr>
            <a:t>Kielitausta</a:t>
          </a:r>
        </a:p>
        <a:p>
          <a:pPr>
            <a:lnSpc>
              <a:spcPct val="100000"/>
            </a:lnSpc>
          </a:pPr>
          <a:r>
            <a:rPr lang="fi-FI" sz="1400" noProof="0" dirty="0">
              <a:solidFill>
                <a:schemeClr val="tx1"/>
              </a:solidFill>
            </a:rPr>
            <a:t>Suomen- ja ruotsinkielisten oppilaiden keskimääräinen osaamistaso oli 82 pistettä korkeampi kuin S2-oppilailla. Yksilöiden väliset osaamiserot olivat kuitenkin suuria. </a:t>
          </a:r>
          <a:endParaRPr lang="sv-FI" sz="1400" noProof="0" dirty="0">
            <a:solidFill>
              <a:schemeClr val="tx1"/>
            </a:solidFill>
          </a:endParaRPr>
        </a:p>
      </dgm:t>
    </dgm:pt>
    <dgm:pt modelId="{9012432A-C533-4594-B257-CD0F4704F58A}" type="parTrans" cxnId="{1F501D10-B28C-43C3-A64A-5C04673EA57C}">
      <dgm:prSet/>
      <dgm:spPr/>
      <dgm:t>
        <a:bodyPr/>
        <a:lstStyle/>
        <a:p>
          <a:endParaRPr lang="en-US"/>
        </a:p>
      </dgm:t>
    </dgm:pt>
    <dgm:pt modelId="{42E510C6-F9B8-4598-B997-7D57AF33A68C}" type="sibTrans" cxnId="{1F501D10-B28C-43C3-A64A-5C04673EA57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E046A3B-AAD3-4B6D-8B16-BB99545609A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i-FI" sz="1600" b="1" dirty="0">
              <a:solidFill>
                <a:srgbClr val="0B7DB1"/>
              </a:solidFill>
            </a:rPr>
            <a:t>Huoltajien koulutustausta</a:t>
          </a:r>
        </a:p>
        <a:p>
          <a:pPr>
            <a:lnSpc>
              <a:spcPct val="100000"/>
            </a:lnSpc>
          </a:pPr>
          <a:r>
            <a:rPr lang="fi-FI" sz="1400" dirty="0"/>
            <a:t>Oppilaiden osaamistaso oli selvästi yhteydessä heidän huoltajiensa koulutustaustaan.  Ääriryhmien välinen ero kokonaisosaamisessa oli 76 pistettä.</a:t>
          </a:r>
          <a:endParaRPr lang="sv-FI" sz="1400" noProof="0" dirty="0">
            <a:solidFill>
              <a:schemeClr val="accent2"/>
            </a:solidFill>
          </a:endParaRPr>
        </a:p>
      </dgm:t>
    </dgm:pt>
    <dgm:pt modelId="{7D353052-1EFA-4632-9F4B-C0CEAA7E8872}" type="parTrans" cxnId="{AA57FFCE-47D7-4623-84C1-29BCA336A42D}">
      <dgm:prSet/>
      <dgm:spPr/>
      <dgm:t>
        <a:bodyPr/>
        <a:lstStyle/>
        <a:p>
          <a:endParaRPr lang="en-US"/>
        </a:p>
      </dgm:t>
    </dgm:pt>
    <dgm:pt modelId="{BD790640-8444-4FE0-9100-F3E9105DA6D1}" type="sibTrans" cxnId="{AA57FFCE-47D7-4623-84C1-29BCA336A42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A9BFD5F-2932-454A-8B61-A895133CF84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i-FI" sz="1600" b="1" dirty="0">
              <a:solidFill>
                <a:srgbClr val="4EA669"/>
              </a:solidFill>
            </a:rPr>
            <a:t>Lähisuvun oppimisvaikeudet</a:t>
          </a:r>
        </a:p>
        <a:p>
          <a:pPr>
            <a:lnSpc>
              <a:spcPct val="100000"/>
            </a:lnSpc>
          </a:pPr>
          <a:r>
            <a:rPr lang="fi-FI" sz="1400" dirty="0"/>
            <a:t>Matalimpia pistemääriä saivat oppilaat, joiden lähisuvussa oli havaittu kielellisiä ja matemaattisia vaikeuksia. Matematiikassa sisällöllisten oppimisvaikeuksien vaikutus näkyi enemmän kuin äidinkielessä.</a:t>
          </a:r>
          <a:endParaRPr lang="sv-FI" sz="1400" noProof="0" dirty="0">
            <a:solidFill>
              <a:schemeClr val="accent2"/>
            </a:solidFill>
          </a:endParaRPr>
        </a:p>
      </dgm:t>
    </dgm:pt>
    <dgm:pt modelId="{6B69DA57-4C07-4F67-A1DF-DE1EA2B85EB4}" type="parTrans" cxnId="{2109DE43-C4C5-4961-9330-1921AE6EC8B2}">
      <dgm:prSet/>
      <dgm:spPr/>
      <dgm:t>
        <a:bodyPr/>
        <a:lstStyle/>
        <a:p>
          <a:endParaRPr lang="en-US"/>
        </a:p>
      </dgm:t>
    </dgm:pt>
    <dgm:pt modelId="{84076F94-2C98-4701-B05B-7EE12EC3EBAD}" type="sibTrans" cxnId="{2109DE43-C4C5-4961-9330-1921AE6EC8B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4208B85-AE9E-4878-9B0F-21B5A92BB0D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i-FI" sz="1600" b="1" dirty="0">
              <a:solidFill>
                <a:srgbClr val="0B7DB1"/>
              </a:solidFill>
            </a:rPr>
            <a:t>Asenne</a:t>
          </a:r>
        </a:p>
        <a:p>
          <a:pPr>
            <a:lnSpc>
              <a:spcPct val="100000"/>
            </a:lnSpc>
          </a:pPr>
          <a:r>
            <a:rPr lang="fi-FI" sz="1400" dirty="0"/>
            <a:t>Oppilaiden arvio omasta osaamisestaan oli melko positiivinen. Äärimmäisen positiivisesti ja äärimmäisen negatiivisesti asennoituvien oppilaiden osaamisessa oli sadan pisteen ero.</a:t>
          </a:r>
          <a:endParaRPr lang="sv-FI" sz="1400" noProof="0" dirty="0">
            <a:solidFill>
              <a:schemeClr val="accent2"/>
            </a:solidFill>
          </a:endParaRPr>
        </a:p>
      </dgm:t>
    </dgm:pt>
    <dgm:pt modelId="{8CED2954-21DF-46AF-AC05-CD041B9AE5D3}" type="parTrans" cxnId="{DBF356C9-0619-4E75-AD25-45244723BC75}">
      <dgm:prSet/>
      <dgm:spPr/>
      <dgm:t>
        <a:bodyPr/>
        <a:lstStyle/>
        <a:p>
          <a:endParaRPr lang="en-US"/>
        </a:p>
      </dgm:t>
    </dgm:pt>
    <dgm:pt modelId="{81F2975B-228B-451A-B1E4-B3049BD0F06F}" type="sibTrans" cxnId="{DBF356C9-0619-4E75-AD25-45244723BC7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9404CB0-B404-4056-AAAF-130C4C34AD7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i-FI" sz="1600" b="1" dirty="0">
              <a:solidFill>
                <a:srgbClr val="4EA669"/>
              </a:solidFill>
            </a:rPr>
            <a:t>Lukemisharrastus</a:t>
          </a:r>
        </a:p>
        <a:p>
          <a:pPr>
            <a:lnSpc>
              <a:spcPct val="100000"/>
            </a:lnSpc>
          </a:pPr>
          <a:r>
            <a:rPr lang="fi-FI" sz="1400" dirty="0"/>
            <a:t>Päivittäin lukemista harrastavat oppilaat saivat kokonais-osaamiseen 67 pisteen etumatkan verrattuna niihin, jotka lukivat harvemmin kuin kerran viikossa. Osaamisen kehittyminenkin oli sitä suurempaa, mitä useammin oppilas harrasti lukemista.</a:t>
          </a:r>
          <a:endParaRPr lang="sv-FI" sz="1400" noProof="0" dirty="0">
            <a:solidFill>
              <a:schemeClr val="accent2"/>
            </a:solidFill>
          </a:endParaRPr>
        </a:p>
      </dgm:t>
    </dgm:pt>
    <dgm:pt modelId="{95C2BE7C-B62D-4785-8BE8-1856077D352C}" type="parTrans" cxnId="{5A9E622B-D357-4BF2-B423-D050541B5DEE}">
      <dgm:prSet/>
      <dgm:spPr/>
      <dgm:t>
        <a:bodyPr/>
        <a:lstStyle/>
        <a:p>
          <a:endParaRPr lang="fi-FI"/>
        </a:p>
      </dgm:t>
    </dgm:pt>
    <dgm:pt modelId="{9D5B8C7E-BB7A-4E92-A0EA-218F0EF2A538}" type="sibTrans" cxnId="{5A9E622B-D357-4BF2-B423-D050541B5DEE}">
      <dgm:prSet/>
      <dgm:spPr/>
      <dgm:t>
        <a:bodyPr/>
        <a:lstStyle/>
        <a:p>
          <a:endParaRPr lang="fi-FI"/>
        </a:p>
      </dgm:t>
    </dgm:pt>
    <dgm:pt modelId="{8546DF1C-1610-49FA-A3A1-C7C7A75CE2E1}" type="pres">
      <dgm:prSet presAssocID="{D05EA1F4-1F77-47DC-B24A-DF687BAAB116}" presName="root" presStyleCnt="0">
        <dgm:presLayoutVars>
          <dgm:dir/>
          <dgm:resizeHandles val="exact"/>
        </dgm:presLayoutVars>
      </dgm:prSet>
      <dgm:spPr/>
    </dgm:pt>
    <dgm:pt modelId="{6C877486-550A-47EB-AA16-DF9D5608406B}" type="pres">
      <dgm:prSet presAssocID="{D05EA1F4-1F77-47DC-B24A-DF687BAAB116}" presName="container" presStyleCnt="0">
        <dgm:presLayoutVars>
          <dgm:dir/>
          <dgm:resizeHandles val="exact"/>
        </dgm:presLayoutVars>
      </dgm:prSet>
      <dgm:spPr/>
    </dgm:pt>
    <dgm:pt modelId="{4194672D-8209-4F0F-892A-7C146F9356A4}" type="pres">
      <dgm:prSet presAssocID="{CDC5B50F-983A-489F-B1E9-A87BAAD3C7B3}" presName="compNode" presStyleCnt="0"/>
      <dgm:spPr/>
    </dgm:pt>
    <dgm:pt modelId="{61F21F49-4E91-495A-8186-66CE6BEDC98A}" type="pres">
      <dgm:prSet presAssocID="{CDC5B50F-983A-489F-B1E9-A87BAAD3C7B3}" presName="iconBgRect" presStyleLbl="bgShp" presStyleIdx="0" presStyleCnt="6" custLinFactNeighborX="156" custLinFactNeighborY="-40380"/>
      <dgm:spPr>
        <a:solidFill>
          <a:srgbClr val="0B7DB1"/>
        </a:solidFill>
      </dgm:spPr>
    </dgm:pt>
    <dgm:pt modelId="{6DA58839-0DC9-406D-AEC4-9431C7B2163C}" type="pres">
      <dgm:prSet presAssocID="{CDC5B50F-983A-489F-B1E9-A87BAAD3C7B3}" presName="iconRect" presStyleLbl="node1" presStyleIdx="0" presStyleCnt="6" custLinFactNeighborX="269" custLinFactNeighborY="-7186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äiväkalenteri tasaisella täytöllä"/>
        </a:ext>
      </dgm:extLst>
    </dgm:pt>
    <dgm:pt modelId="{0F59AAD0-9EAF-49C9-9FA1-CB80ABEA2EAF}" type="pres">
      <dgm:prSet presAssocID="{CDC5B50F-983A-489F-B1E9-A87BAAD3C7B3}" presName="spaceRect" presStyleCnt="0"/>
      <dgm:spPr/>
    </dgm:pt>
    <dgm:pt modelId="{ED4F3411-76ED-4783-A316-37055846DE50}" type="pres">
      <dgm:prSet presAssocID="{CDC5B50F-983A-489F-B1E9-A87BAAD3C7B3}" presName="textRect" presStyleLbl="revTx" presStyleIdx="0" presStyleCnt="6" custScaleX="109123" custLinFactNeighborX="2579" custLinFactNeighborY="-55388">
        <dgm:presLayoutVars>
          <dgm:chMax val="1"/>
          <dgm:chPref val="1"/>
        </dgm:presLayoutVars>
      </dgm:prSet>
      <dgm:spPr/>
    </dgm:pt>
    <dgm:pt modelId="{A647117F-E0F1-4CFE-BFF7-736DDD4131A2}" type="pres">
      <dgm:prSet presAssocID="{F8FAF0BF-D777-40F2-95E2-F1E139FD92F2}" presName="sibTrans" presStyleLbl="sibTrans2D1" presStyleIdx="0" presStyleCnt="0"/>
      <dgm:spPr/>
    </dgm:pt>
    <dgm:pt modelId="{423144EF-6F6E-498A-8280-989A04FC7949}" type="pres">
      <dgm:prSet presAssocID="{0670AFC1-2BB3-4181-B7D4-371BA2B0BFDA}" presName="compNode" presStyleCnt="0"/>
      <dgm:spPr/>
    </dgm:pt>
    <dgm:pt modelId="{9F502EE0-3692-4073-BDFC-17150D1909B4}" type="pres">
      <dgm:prSet presAssocID="{0670AFC1-2BB3-4181-B7D4-371BA2B0BFDA}" presName="iconBgRect" presStyleLbl="bgShp" presStyleIdx="1" presStyleCnt="6" custLinFactNeighborX="-3908" custLinFactNeighborY="-41682"/>
      <dgm:spPr>
        <a:solidFill>
          <a:srgbClr val="4EA669"/>
        </a:solidFill>
      </dgm:spPr>
    </dgm:pt>
    <dgm:pt modelId="{D22A660C-F11B-4D86-9A78-ADD0D5011A89}" type="pres">
      <dgm:prSet presAssocID="{0670AFC1-2BB3-4181-B7D4-371BA2B0BFDA}" presName="iconRect" presStyleLbl="node1" presStyleIdx="1" presStyleCnt="6" custScaleX="117796" custScaleY="141573" custLinFactNeighborX="-8983" custLinFactNeighborY="-7186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10000" r="-10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uhe tasaisella täytöllä"/>
        </a:ext>
      </dgm:extLst>
    </dgm:pt>
    <dgm:pt modelId="{D03E4B05-982E-4302-B075-95DDDB044625}" type="pres">
      <dgm:prSet presAssocID="{0670AFC1-2BB3-4181-B7D4-371BA2B0BFDA}" presName="spaceRect" presStyleCnt="0"/>
      <dgm:spPr/>
    </dgm:pt>
    <dgm:pt modelId="{6FD0FAC5-7207-4684-B9F3-920AEB3AFF60}" type="pres">
      <dgm:prSet presAssocID="{0670AFC1-2BB3-4181-B7D4-371BA2B0BFDA}" presName="textRect" presStyleLbl="revTx" presStyleIdx="1" presStyleCnt="6" custScaleX="116799" custScaleY="204989" custLinFactNeighborX="6916" custLinFactNeighborY="-54137">
        <dgm:presLayoutVars>
          <dgm:chMax val="1"/>
          <dgm:chPref val="1"/>
        </dgm:presLayoutVars>
      </dgm:prSet>
      <dgm:spPr/>
    </dgm:pt>
    <dgm:pt modelId="{AF639B79-5965-4B92-B311-D924AB8305F0}" type="pres">
      <dgm:prSet presAssocID="{42E510C6-F9B8-4598-B997-7D57AF33A68C}" presName="sibTrans" presStyleLbl="sibTrans2D1" presStyleIdx="0" presStyleCnt="0"/>
      <dgm:spPr/>
    </dgm:pt>
    <dgm:pt modelId="{4853CED7-2F30-4B35-ADBE-AC0098C257DF}" type="pres">
      <dgm:prSet presAssocID="{5E046A3B-AAD3-4B6D-8B16-BB99545609A3}" presName="compNode" presStyleCnt="0"/>
      <dgm:spPr/>
    </dgm:pt>
    <dgm:pt modelId="{916E3EAC-7F67-4AAC-99AC-0A4FCA96A92B}" type="pres">
      <dgm:prSet presAssocID="{5E046A3B-AAD3-4B6D-8B16-BB99545609A3}" presName="iconBgRect" presStyleLbl="bgShp" presStyleIdx="2" presStyleCnt="6" custLinFactNeighborY="-41682"/>
      <dgm:spPr>
        <a:solidFill>
          <a:srgbClr val="0B7DB1"/>
        </a:solidFill>
      </dgm:spPr>
    </dgm:pt>
    <dgm:pt modelId="{C0A13539-BABF-4DBB-8F33-A4643C4E2863}" type="pres">
      <dgm:prSet presAssocID="{5E046A3B-AAD3-4B6D-8B16-BB99545609A3}" presName="iconRect" presStyleLbl="node1" presStyleIdx="2" presStyleCnt="6" custScaleX="138414" custScaleY="114624" custLinFactNeighborY="-69620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almistujaislakki tasaisella täytöllä"/>
        </a:ext>
      </dgm:extLst>
    </dgm:pt>
    <dgm:pt modelId="{B84AD113-47F3-420C-8065-A42043803A11}" type="pres">
      <dgm:prSet presAssocID="{5E046A3B-AAD3-4B6D-8B16-BB99545609A3}" presName="spaceRect" presStyleCnt="0"/>
      <dgm:spPr/>
    </dgm:pt>
    <dgm:pt modelId="{3B3A2BCA-9396-4424-9576-1473F3CBC2E9}" type="pres">
      <dgm:prSet presAssocID="{5E046A3B-AAD3-4B6D-8B16-BB99545609A3}" presName="textRect" presStyleLbl="revTx" presStyleIdx="2" presStyleCnt="6" custScaleX="114000" custScaleY="112866" custLinFactNeighborX="10199" custLinFactNeighborY="-54705">
        <dgm:presLayoutVars>
          <dgm:chMax val="1"/>
          <dgm:chPref val="1"/>
        </dgm:presLayoutVars>
      </dgm:prSet>
      <dgm:spPr/>
    </dgm:pt>
    <dgm:pt modelId="{948FDD6B-D233-40E0-B6F8-53765E962506}" type="pres">
      <dgm:prSet presAssocID="{BD790640-8444-4FE0-9100-F3E9105DA6D1}" presName="sibTrans" presStyleLbl="sibTrans2D1" presStyleIdx="0" presStyleCnt="0"/>
      <dgm:spPr/>
    </dgm:pt>
    <dgm:pt modelId="{C265ED76-25B0-4133-99F0-854504295B7F}" type="pres">
      <dgm:prSet presAssocID="{AA9BFD5F-2932-454A-8B61-A895133CF844}" presName="compNode" presStyleCnt="0"/>
      <dgm:spPr/>
    </dgm:pt>
    <dgm:pt modelId="{C761B74A-48CA-409B-A237-7EFA6A092279}" type="pres">
      <dgm:prSet presAssocID="{AA9BFD5F-2932-454A-8B61-A895133CF844}" presName="iconBgRect" presStyleLbl="bgShp" presStyleIdx="3" presStyleCnt="6" custLinFactNeighborX="-3892" custLinFactNeighborY="-23021"/>
      <dgm:spPr>
        <a:solidFill>
          <a:srgbClr val="4EA669"/>
        </a:solidFill>
      </dgm:spPr>
    </dgm:pt>
    <dgm:pt modelId="{F8B40BF2-E74B-4660-ACA2-C7EA8BD53411}" type="pres">
      <dgm:prSet presAssocID="{AA9BFD5F-2932-454A-8B61-A895133CF844}" presName="iconRect" presStyleLbl="node1" presStyleIdx="3" presStyleCnt="6" custScaleX="118847" custScaleY="114687" custLinFactNeighborX="-263" custLinFactNeighborY="-4211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ksynyt tasaisella täytöllä"/>
        </a:ext>
      </dgm:extLst>
    </dgm:pt>
    <dgm:pt modelId="{7E75D697-EEB7-48D6-9643-BA8A38FAAC92}" type="pres">
      <dgm:prSet presAssocID="{AA9BFD5F-2932-454A-8B61-A895133CF844}" presName="spaceRect" presStyleCnt="0"/>
      <dgm:spPr/>
    </dgm:pt>
    <dgm:pt modelId="{C00F0646-8D95-4E23-8D22-41429259AC78}" type="pres">
      <dgm:prSet presAssocID="{AA9BFD5F-2932-454A-8B61-A895133CF844}" presName="textRect" presStyleLbl="revTx" presStyleIdx="3" presStyleCnt="6" custScaleX="114692" custLinFactNeighborX="3123" custLinFactNeighborY="-35512">
        <dgm:presLayoutVars>
          <dgm:chMax val="1"/>
          <dgm:chPref val="1"/>
        </dgm:presLayoutVars>
      </dgm:prSet>
      <dgm:spPr/>
    </dgm:pt>
    <dgm:pt modelId="{0C799D67-91C0-4385-A2E1-3381A363DFBA}" type="pres">
      <dgm:prSet presAssocID="{84076F94-2C98-4701-B05B-7EE12EC3EBAD}" presName="sibTrans" presStyleLbl="sibTrans2D1" presStyleIdx="0" presStyleCnt="0"/>
      <dgm:spPr/>
    </dgm:pt>
    <dgm:pt modelId="{219E692B-DD50-4EE3-A3AB-66F5CDBD37A2}" type="pres">
      <dgm:prSet presAssocID="{74208B85-AE9E-4878-9B0F-21B5A92BB0D8}" presName="compNode" presStyleCnt="0"/>
      <dgm:spPr/>
    </dgm:pt>
    <dgm:pt modelId="{7FCF7AA4-0879-4857-9596-E56FA0F037D2}" type="pres">
      <dgm:prSet presAssocID="{74208B85-AE9E-4878-9B0F-21B5A92BB0D8}" presName="iconBgRect" presStyleLbl="bgShp" presStyleIdx="4" presStyleCnt="6" custLinFactNeighborX="-5271" custLinFactNeighborY="-25782"/>
      <dgm:spPr>
        <a:solidFill>
          <a:srgbClr val="0B7DB1"/>
        </a:solidFill>
      </dgm:spPr>
    </dgm:pt>
    <dgm:pt modelId="{80B0B470-9EB3-4B1D-B359-E8FB4734D9E0}" type="pres">
      <dgm:prSet presAssocID="{74208B85-AE9E-4878-9B0F-21B5A92BB0D8}" presName="iconRect" presStyleLbl="node1" presStyleIdx="4" presStyleCnt="6" custLinFactNeighborX="-8512" custLinFactNeighborY="-45173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sää tasaisella täytöllä"/>
        </a:ext>
      </dgm:extLst>
    </dgm:pt>
    <dgm:pt modelId="{B2C325D9-88CC-4E1A-8A32-A16FEF3AACA1}" type="pres">
      <dgm:prSet presAssocID="{74208B85-AE9E-4878-9B0F-21B5A92BB0D8}" presName="spaceRect" presStyleCnt="0"/>
      <dgm:spPr/>
    </dgm:pt>
    <dgm:pt modelId="{35A520BB-8425-426B-B8D0-9C26AADF9B09}" type="pres">
      <dgm:prSet presAssocID="{74208B85-AE9E-4878-9B0F-21B5A92BB0D8}" presName="textRect" presStyleLbl="revTx" presStyleIdx="4" presStyleCnt="6" custScaleX="121013" custLinFactNeighborX="6297" custLinFactNeighborY="-51449">
        <dgm:presLayoutVars>
          <dgm:chMax val="1"/>
          <dgm:chPref val="1"/>
        </dgm:presLayoutVars>
      </dgm:prSet>
      <dgm:spPr/>
    </dgm:pt>
    <dgm:pt modelId="{A08847D7-2AE6-406E-817A-D85A25E27271}" type="pres">
      <dgm:prSet presAssocID="{81F2975B-228B-451A-B1E4-B3049BD0F06F}" presName="sibTrans" presStyleLbl="sibTrans2D1" presStyleIdx="0" presStyleCnt="0"/>
      <dgm:spPr/>
    </dgm:pt>
    <dgm:pt modelId="{A0CB9510-8936-4CC0-8C2C-0C48534E2BD0}" type="pres">
      <dgm:prSet presAssocID="{29404CB0-B404-4056-AAAF-130C4C34AD79}" presName="compNode" presStyleCnt="0"/>
      <dgm:spPr/>
    </dgm:pt>
    <dgm:pt modelId="{43AF6664-6640-4837-873D-6D8E49408CB8}" type="pres">
      <dgm:prSet presAssocID="{29404CB0-B404-4056-AAAF-130C4C34AD79}" presName="iconBgRect" presStyleLbl="bgShp" presStyleIdx="5" presStyleCnt="6" custLinFactNeighborX="-3958" custLinFactNeighborY="-29028"/>
      <dgm:spPr>
        <a:solidFill>
          <a:srgbClr val="4EA669"/>
        </a:solidFill>
      </dgm:spPr>
    </dgm:pt>
    <dgm:pt modelId="{920EFB77-AD82-4846-AFC9-8AEC5C92BC8A}" type="pres">
      <dgm:prSet presAssocID="{29404CB0-B404-4056-AAAF-130C4C34AD79}" presName="iconRect" presStyleLbl="node1" presStyleIdx="5" presStyleCnt="6" custScaleX="95651" custScaleY="108086" custLinFactNeighborX="-9100" custLinFactNeighborY="-45499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irjat tasaisella täytöllä"/>
        </a:ext>
      </dgm:extLst>
    </dgm:pt>
    <dgm:pt modelId="{A98FB655-2F66-4A52-9145-9A2D98EF933C}" type="pres">
      <dgm:prSet presAssocID="{29404CB0-B404-4056-AAAF-130C4C34AD79}" presName="spaceRect" presStyleCnt="0"/>
      <dgm:spPr/>
    </dgm:pt>
    <dgm:pt modelId="{42207596-F9AA-4256-A8DE-507D24E7A49B}" type="pres">
      <dgm:prSet presAssocID="{29404CB0-B404-4056-AAAF-130C4C34AD79}" presName="textRect" presStyleLbl="revTx" presStyleIdx="5" presStyleCnt="6" custScaleX="124156" custLinFactNeighborX="10447" custLinFactNeighborY="-29140">
        <dgm:presLayoutVars>
          <dgm:chMax val="1"/>
          <dgm:chPref val="1"/>
        </dgm:presLayoutVars>
      </dgm:prSet>
      <dgm:spPr/>
    </dgm:pt>
  </dgm:ptLst>
  <dgm:cxnLst>
    <dgm:cxn modelId="{1F501D10-B28C-43C3-A64A-5C04673EA57C}" srcId="{D05EA1F4-1F77-47DC-B24A-DF687BAAB116}" destId="{0670AFC1-2BB3-4181-B7D4-371BA2B0BFDA}" srcOrd="1" destOrd="0" parTransId="{9012432A-C533-4594-B257-CD0F4704F58A}" sibTransId="{42E510C6-F9B8-4598-B997-7D57AF33A68C}"/>
    <dgm:cxn modelId="{9C273D20-5ABA-4191-A6D5-F3C4F5B5CD9A}" type="presOf" srcId="{42E510C6-F9B8-4598-B997-7D57AF33A68C}" destId="{AF639B79-5965-4B92-B311-D924AB8305F0}" srcOrd="0" destOrd="0" presId="urn:microsoft.com/office/officeart/2018/2/layout/IconCircleList"/>
    <dgm:cxn modelId="{5A9E622B-D357-4BF2-B423-D050541B5DEE}" srcId="{D05EA1F4-1F77-47DC-B24A-DF687BAAB116}" destId="{29404CB0-B404-4056-AAAF-130C4C34AD79}" srcOrd="5" destOrd="0" parTransId="{95C2BE7C-B62D-4785-8BE8-1856077D352C}" sibTransId="{9D5B8C7E-BB7A-4E92-A0EA-218F0EF2A538}"/>
    <dgm:cxn modelId="{2109DE43-C4C5-4961-9330-1921AE6EC8B2}" srcId="{D05EA1F4-1F77-47DC-B24A-DF687BAAB116}" destId="{AA9BFD5F-2932-454A-8B61-A895133CF844}" srcOrd="3" destOrd="0" parTransId="{6B69DA57-4C07-4F67-A1DF-DE1EA2B85EB4}" sibTransId="{84076F94-2C98-4701-B05B-7EE12EC3EBAD}"/>
    <dgm:cxn modelId="{E6A6D944-1491-42A3-B473-9B6E6E1B445C}" type="presOf" srcId="{5E046A3B-AAD3-4B6D-8B16-BB99545609A3}" destId="{3B3A2BCA-9396-4424-9576-1473F3CBC2E9}" srcOrd="0" destOrd="0" presId="urn:microsoft.com/office/officeart/2018/2/layout/IconCircleList"/>
    <dgm:cxn modelId="{61C7DF44-EC6F-462B-AD91-B539DDC907B0}" type="presOf" srcId="{84076F94-2C98-4701-B05B-7EE12EC3EBAD}" destId="{0C799D67-91C0-4385-A2E1-3381A363DFBA}" srcOrd="0" destOrd="0" presId="urn:microsoft.com/office/officeart/2018/2/layout/IconCircleList"/>
    <dgm:cxn modelId="{EB4BBE56-9E8E-4881-868C-A272AA4D57FB}" type="presOf" srcId="{BD790640-8444-4FE0-9100-F3E9105DA6D1}" destId="{948FDD6B-D233-40E0-B6F8-53765E962506}" srcOrd="0" destOrd="0" presId="urn:microsoft.com/office/officeart/2018/2/layout/IconCircleList"/>
    <dgm:cxn modelId="{0A43EC56-D725-4FA3-9DCF-AF44B978638D}" type="presOf" srcId="{0670AFC1-2BB3-4181-B7D4-371BA2B0BFDA}" destId="{6FD0FAC5-7207-4684-B9F3-920AEB3AFF60}" srcOrd="0" destOrd="0" presId="urn:microsoft.com/office/officeart/2018/2/layout/IconCircleList"/>
    <dgm:cxn modelId="{EB17FF89-B897-4227-A4DD-AD43A9E17F67}" srcId="{D05EA1F4-1F77-47DC-B24A-DF687BAAB116}" destId="{CDC5B50F-983A-489F-B1E9-A87BAAD3C7B3}" srcOrd="0" destOrd="0" parTransId="{A2A6FF62-5779-4B8E-A976-56CB7049D31A}" sibTransId="{F8FAF0BF-D777-40F2-95E2-F1E139FD92F2}"/>
    <dgm:cxn modelId="{B3FFC997-4366-4B44-AB79-C10C7168A378}" type="presOf" srcId="{29404CB0-B404-4056-AAAF-130C4C34AD79}" destId="{42207596-F9AA-4256-A8DE-507D24E7A49B}" srcOrd="0" destOrd="0" presId="urn:microsoft.com/office/officeart/2018/2/layout/IconCircleList"/>
    <dgm:cxn modelId="{6F01B699-DEAD-4F3D-A8FD-08B66FF0C3E9}" type="presOf" srcId="{F8FAF0BF-D777-40F2-95E2-F1E139FD92F2}" destId="{A647117F-E0F1-4CFE-BFF7-736DDD4131A2}" srcOrd="0" destOrd="0" presId="urn:microsoft.com/office/officeart/2018/2/layout/IconCircleList"/>
    <dgm:cxn modelId="{5EDC089D-26CE-4EC2-8B29-47699F2BD894}" type="presOf" srcId="{D05EA1F4-1F77-47DC-B24A-DF687BAAB116}" destId="{8546DF1C-1610-49FA-A3A1-C7C7A75CE2E1}" srcOrd="0" destOrd="0" presId="urn:microsoft.com/office/officeart/2018/2/layout/IconCircleList"/>
    <dgm:cxn modelId="{31BE339F-CB2E-44EC-9655-C65B2270BA42}" type="presOf" srcId="{81F2975B-228B-451A-B1E4-B3049BD0F06F}" destId="{A08847D7-2AE6-406E-817A-D85A25E27271}" srcOrd="0" destOrd="0" presId="urn:microsoft.com/office/officeart/2018/2/layout/IconCircleList"/>
    <dgm:cxn modelId="{F1750CA7-A8C8-45E5-813D-488326256494}" type="presOf" srcId="{74208B85-AE9E-4878-9B0F-21B5A92BB0D8}" destId="{35A520BB-8425-426B-B8D0-9C26AADF9B09}" srcOrd="0" destOrd="0" presId="urn:microsoft.com/office/officeart/2018/2/layout/IconCircleList"/>
    <dgm:cxn modelId="{9E5AD1B1-9E06-45EB-A446-B8FB3543868E}" type="presOf" srcId="{CDC5B50F-983A-489F-B1E9-A87BAAD3C7B3}" destId="{ED4F3411-76ED-4783-A316-37055846DE50}" srcOrd="0" destOrd="0" presId="urn:microsoft.com/office/officeart/2018/2/layout/IconCircleList"/>
    <dgm:cxn modelId="{DBF356C9-0619-4E75-AD25-45244723BC75}" srcId="{D05EA1F4-1F77-47DC-B24A-DF687BAAB116}" destId="{74208B85-AE9E-4878-9B0F-21B5A92BB0D8}" srcOrd="4" destOrd="0" parTransId="{8CED2954-21DF-46AF-AC05-CD041B9AE5D3}" sibTransId="{81F2975B-228B-451A-B1E4-B3049BD0F06F}"/>
    <dgm:cxn modelId="{AA57FFCE-47D7-4623-84C1-29BCA336A42D}" srcId="{D05EA1F4-1F77-47DC-B24A-DF687BAAB116}" destId="{5E046A3B-AAD3-4B6D-8B16-BB99545609A3}" srcOrd="2" destOrd="0" parTransId="{7D353052-1EFA-4632-9F4B-C0CEAA7E8872}" sibTransId="{BD790640-8444-4FE0-9100-F3E9105DA6D1}"/>
    <dgm:cxn modelId="{04F028E7-C057-4AD7-BE63-5A96F34A3AF4}" type="presOf" srcId="{AA9BFD5F-2932-454A-8B61-A895133CF844}" destId="{C00F0646-8D95-4E23-8D22-41429259AC78}" srcOrd="0" destOrd="0" presId="urn:microsoft.com/office/officeart/2018/2/layout/IconCircleList"/>
    <dgm:cxn modelId="{298A35C2-2060-401A-96C1-0444C16417BE}" type="presParOf" srcId="{8546DF1C-1610-49FA-A3A1-C7C7A75CE2E1}" destId="{6C877486-550A-47EB-AA16-DF9D5608406B}" srcOrd="0" destOrd="0" presId="urn:microsoft.com/office/officeart/2018/2/layout/IconCircleList"/>
    <dgm:cxn modelId="{2BC9C2AD-7AC0-4C86-BF20-B0073AD4271C}" type="presParOf" srcId="{6C877486-550A-47EB-AA16-DF9D5608406B}" destId="{4194672D-8209-4F0F-892A-7C146F9356A4}" srcOrd="0" destOrd="0" presId="urn:microsoft.com/office/officeart/2018/2/layout/IconCircleList"/>
    <dgm:cxn modelId="{91CE007C-C39D-49E9-A828-EF3A52CFB142}" type="presParOf" srcId="{4194672D-8209-4F0F-892A-7C146F9356A4}" destId="{61F21F49-4E91-495A-8186-66CE6BEDC98A}" srcOrd="0" destOrd="0" presId="urn:microsoft.com/office/officeart/2018/2/layout/IconCircleList"/>
    <dgm:cxn modelId="{A3E8C341-0C2E-487D-9FBA-47211D236DF8}" type="presParOf" srcId="{4194672D-8209-4F0F-892A-7C146F9356A4}" destId="{6DA58839-0DC9-406D-AEC4-9431C7B2163C}" srcOrd="1" destOrd="0" presId="urn:microsoft.com/office/officeart/2018/2/layout/IconCircleList"/>
    <dgm:cxn modelId="{DD875086-7123-47D7-96B6-A48D474138D1}" type="presParOf" srcId="{4194672D-8209-4F0F-892A-7C146F9356A4}" destId="{0F59AAD0-9EAF-49C9-9FA1-CB80ABEA2EAF}" srcOrd="2" destOrd="0" presId="urn:microsoft.com/office/officeart/2018/2/layout/IconCircleList"/>
    <dgm:cxn modelId="{4F847EF9-0EDC-43F6-8AF1-D4EAC025DCCC}" type="presParOf" srcId="{4194672D-8209-4F0F-892A-7C146F9356A4}" destId="{ED4F3411-76ED-4783-A316-37055846DE50}" srcOrd="3" destOrd="0" presId="urn:microsoft.com/office/officeart/2018/2/layout/IconCircleList"/>
    <dgm:cxn modelId="{BDD060A2-0A8D-4C61-9376-B66DEEFAE970}" type="presParOf" srcId="{6C877486-550A-47EB-AA16-DF9D5608406B}" destId="{A647117F-E0F1-4CFE-BFF7-736DDD4131A2}" srcOrd="1" destOrd="0" presId="urn:microsoft.com/office/officeart/2018/2/layout/IconCircleList"/>
    <dgm:cxn modelId="{F7AD9A4B-C8D0-4A17-BD28-E0716879A718}" type="presParOf" srcId="{6C877486-550A-47EB-AA16-DF9D5608406B}" destId="{423144EF-6F6E-498A-8280-989A04FC7949}" srcOrd="2" destOrd="0" presId="urn:microsoft.com/office/officeart/2018/2/layout/IconCircleList"/>
    <dgm:cxn modelId="{2091F84F-F008-407B-A960-D39DAFC8BCE2}" type="presParOf" srcId="{423144EF-6F6E-498A-8280-989A04FC7949}" destId="{9F502EE0-3692-4073-BDFC-17150D1909B4}" srcOrd="0" destOrd="0" presId="urn:microsoft.com/office/officeart/2018/2/layout/IconCircleList"/>
    <dgm:cxn modelId="{EFB04D51-38AD-4BEF-A631-4D3A84AF1D3A}" type="presParOf" srcId="{423144EF-6F6E-498A-8280-989A04FC7949}" destId="{D22A660C-F11B-4D86-9A78-ADD0D5011A89}" srcOrd="1" destOrd="0" presId="urn:microsoft.com/office/officeart/2018/2/layout/IconCircleList"/>
    <dgm:cxn modelId="{6605719D-1C81-423A-8747-07B6AEB3A649}" type="presParOf" srcId="{423144EF-6F6E-498A-8280-989A04FC7949}" destId="{D03E4B05-982E-4302-B075-95DDDB044625}" srcOrd="2" destOrd="0" presId="urn:microsoft.com/office/officeart/2018/2/layout/IconCircleList"/>
    <dgm:cxn modelId="{A27C519A-56CE-49BF-80ED-A0284DA0E2F8}" type="presParOf" srcId="{423144EF-6F6E-498A-8280-989A04FC7949}" destId="{6FD0FAC5-7207-4684-B9F3-920AEB3AFF60}" srcOrd="3" destOrd="0" presId="urn:microsoft.com/office/officeart/2018/2/layout/IconCircleList"/>
    <dgm:cxn modelId="{0EF9EB4E-E461-4F87-B5E0-AF70382F93AB}" type="presParOf" srcId="{6C877486-550A-47EB-AA16-DF9D5608406B}" destId="{AF639B79-5965-4B92-B311-D924AB8305F0}" srcOrd="3" destOrd="0" presId="urn:microsoft.com/office/officeart/2018/2/layout/IconCircleList"/>
    <dgm:cxn modelId="{25076AAB-0ADD-4443-9936-C16158A0BAAD}" type="presParOf" srcId="{6C877486-550A-47EB-AA16-DF9D5608406B}" destId="{4853CED7-2F30-4B35-ADBE-AC0098C257DF}" srcOrd="4" destOrd="0" presId="urn:microsoft.com/office/officeart/2018/2/layout/IconCircleList"/>
    <dgm:cxn modelId="{1D1892BF-2A3F-4398-8A2B-439BAD80C104}" type="presParOf" srcId="{4853CED7-2F30-4B35-ADBE-AC0098C257DF}" destId="{916E3EAC-7F67-4AAC-99AC-0A4FCA96A92B}" srcOrd="0" destOrd="0" presId="urn:microsoft.com/office/officeart/2018/2/layout/IconCircleList"/>
    <dgm:cxn modelId="{3E337F56-5437-49A5-BEBD-BF2BFCBA6F75}" type="presParOf" srcId="{4853CED7-2F30-4B35-ADBE-AC0098C257DF}" destId="{C0A13539-BABF-4DBB-8F33-A4643C4E2863}" srcOrd="1" destOrd="0" presId="urn:microsoft.com/office/officeart/2018/2/layout/IconCircleList"/>
    <dgm:cxn modelId="{7A31CCD5-3421-4D8D-ACF1-D8AE4761C469}" type="presParOf" srcId="{4853CED7-2F30-4B35-ADBE-AC0098C257DF}" destId="{B84AD113-47F3-420C-8065-A42043803A11}" srcOrd="2" destOrd="0" presId="urn:microsoft.com/office/officeart/2018/2/layout/IconCircleList"/>
    <dgm:cxn modelId="{DB59DB68-D953-4741-8E7A-13ED2F3ED216}" type="presParOf" srcId="{4853CED7-2F30-4B35-ADBE-AC0098C257DF}" destId="{3B3A2BCA-9396-4424-9576-1473F3CBC2E9}" srcOrd="3" destOrd="0" presId="urn:microsoft.com/office/officeart/2018/2/layout/IconCircleList"/>
    <dgm:cxn modelId="{2F5EF7E1-FD20-4116-84FD-D5843827738F}" type="presParOf" srcId="{6C877486-550A-47EB-AA16-DF9D5608406B}" destId="{948FDD6B-D233-40E0-B6F8-53765E962506}" srcOrd="5" destOrd="0" presId="urn:microsoft.com/office/officeart/2018/2/layout/IconCircleList"/>
    <dgm:cxn modelId="{CF049F87-82D6-4480-86D5-831709058E50}" type="presParOf" srcId="{6C877486-550A-47EB-AA16-DF9D5608406B}" destId="{C265ED76-25B0-4133-99F0-854504295B7F}" srcOrd="6" destOrd="0" presId="urn:microsoft.com/office/officeart/2018/2/layout/IconCircleList"/>
    <dgm:cxn modelId="{1920F5D4-C77A-4DF4-B2CF-D23C44EFA20B}" type="presParOf" srcId="{C265ED76-25B0-4133-99F0-854504295B7F}" destId="{C761B74A-48CA-409B-A237-7EFA6A092279}" srcOrd="0" destOrd="0" presId="urn:microsoft.com/office/officeart/2018/2/layout/IconCircleList"/>
    <dgm:cxn modelId="{8C46D32C-4B8C-4532-820D-C259671CB6C5}" type="presParOf" srcId="{C265ED76-25B0-4133-99F0-854504295B7F}" destId="{F8B40BF2-E74B-4660-ACA2-C7EA8BD53411}" srcOrd="1" destOrd="0" presId="urn:microsoft.com/office/officeart/2018/2/layout/IconCircleList"/>
    <dgm:cxn modelId="{B53A76C4-A24C-4F33-A8DF-C48EAB801E39}" type="presParOf" srcId="{C265ED76-25B0-4133-99F0-854504295B7F}" destId="{7E75D697-EEB7-48D6-9643-BA8A38FAAC92}" srcOrd="2" destOrd="0" presId="urn:microsoft.com/office/officeart/2018/2/layout/IconCircleList"/>
    <dgm:cxn modelId="{9CF94A8A-2123-43B0-BC6B-04D35DCD2D98}" type="presParOf" srcId="{C265ED76-25B0-4133-99F0-854504295B7F}" destId="{C00F0646-8D95-4E23-8D22-41429259AC78}" srcOrd="3" destOrd="0" presId="urn:microsoft.com/office/officeart/2018/2/layout/IconCircleList"/>
    <dgm:cxn modelId="{C0A53EA5-B7F8-451A-9B79-2508087F2EED}" type="presParOf" srcId="{6C877486-550A-47EB-AA16-DF9D5608406B}" destId="{0C799D67-91C0-4385-A2E1-3381A363DFBA}" srcOrd="7" destOrd="0" presId="urn:microsoft.com/office/officeart/2018/2/layout/IconCircleList"/>
    <dgm:cxn modelId="{BEC23E5D-3A92-48D6-8584-65BA882E67CE}" type="presParOf" srcId="{6C877486-550A-47EB-AA16-DF9D5608406B}" destId="{219E692B-DD50-4EE3-A3AB-66F5CDBD37A2}" srcOrd="8" destOrd="0" presId="urn:microsoft.com/office/officeart/2018/2/layout/IconCircleList"/>
    <dgm:cxn modelId="{2BB91BFF-9C74-44FC-9B89-C3982C98B69C}" type="presParOf" srcId="{219E692B-DD50-4EE3-A3AB-66F5CDBD37A2}" destId="{7FCF7AA4-0879-4857-9596-E56FA0F037D2}" srcOrd="0" destOrd="0" presId="urn:microsoft.com/office/officeart/2018/2/layout/IconCircleList"/>
    <dgm:cxn modelId="{B57D4A51-77BE-43BD-9B88-4FCE2AF97DFB}" type="presParOf" srcId="{219E692B-DD50-4EE3-A3AB-66F5CDBD37A2}" destId="{80B0B470-9EB3-4B1D-B359-E8FB4734D9E0}" srcOrd="1" destOrd="0" presId="urn:microsoft.com/office/officeart/2018/2/layout/IconCircleList"/>
    <dgm:cxn modelId="{A84728AA-AE2C-44F6-9D9F-D6564F3616BC}" type="presParOf" srcId="{219E692B-DD50-4EE3-A3AB-66F5CDBD37A2}" destId="{B2C325D9-88CC-4E1A-8A32-A16FEF3AACA1}" srcOrd="2" destOrd="0" presId="urn:microsoft.com/office/officeart/2018/2/layout/IconCircleList"/>
    <dgm:cxn modelId="{E5BD6404-117E-4607-A14C-EABBA04AA8C1}" type="presParOf" srcId="{219E692B-DD50-4EE3-A3AB-66F5CDBD37A2}" destId="{35A520BB-8425-426B-B8D0-9C26AADF9B09}" srcOrd="3" destOrd="0" presId="urn:microsoft.com/office/officeart/2018/2/layout/IconCircleList"/>
    <dgm:cxn modelId="{D026D973-CDC6-47A2-91C8-3E184D565ED1}" type="presParOf" srcId="{6C877486-550A-47EB-AA16-DF9D5608406B}" destId="{A08847D7-2AE6-406E-817A-D85A25E27271}" srcOrd="9" destOrd="0" presId="urn:microsoft.com/office/officeart/2018/2/layout/IconCircleList"/>
    <dgm:cxn modelId="{B82F7060-1E72-49C6-AB11-BD4131D66B45}" type="presParOf" srcId="{6C877486-550A-47EB-AA16-DF9D5608406B}" destId="{A0CB9510-8936-4CC0-8C2C-0C48534E2BD0}" srcOrd="10" destOrd="0" presId="urn:microsoft.com/office/officeart/2018/2/layout/IconCircleList"/>
    <dgm:cxn modelId="{0C47A7A2-8B25-49E8-BB5E-020DD9E75B12}" type="presParOf" srcId="{A0CB9510-8936-4CC0-8C2C-0C48534E2BD0}" destId="{43AF6664-6640-4837-873D-6D8E49408CB8}" srcOrd="0" destOrd="0" presId="urn:microsoft.com/office/officeart/2018/2/layout/IconCircleList"/>
    <dgm:cxn modelId="{18F52784-7749-4EBE-B5DD-C36CF793B67B}" type="presParOf" srcId="{A0CB9510-8936-4CC0-8C2C-0C48534E2BD0}" destId="{920EFB77-AD82-4846-AFC9-8AEC5C92BC8A}" srcOrd="1" destOrd="0" presId="urn:microsoft.com/office/officeart/2018/2/layout/IconCircleList"/>
    <dgm:cxn modelId="{C701DD44-BFAA-4739-B31A-3AA0A473FCE1}" type="presParOf" srcId="{A0CB9510-8936-4CC0-8C2C-0C48534E2BD0}" destId="{A98FB655-2F66-4A52-9145-9A2D98EF933C}" srcOrd="2" destOrd="0" presId="urn:microsoft.com/office/officeart/2018/2/layout/IconCircleList"/>
    <dgm:cxn modelId="{393D2627-EF4E-4B12-86B1-D1FC6E65BDA8}" type="presParOf" srcId="{A0CB9510-8936-4CC0-8C2C-0C48534E2BD0}" destId="{42207596-F9AA-4256-A8DE-507D24E7A49B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F21F49-4E91-495A-8186-66CE6BEDC98A}">
      <dsp:nvSpPr>
        <dsp:cNvPr id="0" name=""/>
        <dsp:cNvSpPr/>
      </dsp:nvSpPr>
      <dsp:spPr>
        <a:xfrm>
          <a:off x="354872" y="833680"/>
          <a:ext cx="834962" cy="834962"/>
        </a:xfrm>
        <a:prstGeom prst="ellipse">
          <a:avLst/>
        </a:prstGeom>
        <a:solidFill>
          <a:srgbClr val="0B7DB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A58839-0DC9-406D-AEC4-9431C7B2163C}">
      <dsp:nvSpPr>
        <dsp:cNvPr id="0" name=""/>
        <dsp:cNvSpPr/>
      </dsp:nvSpPr>
      <dsp:spPr>
        <a:xfrm>
          <a:off x="530214" y="998149"/>
          <a:ext cx="484278" cy="48427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4F3411-76ED-4783-A316-37055846DE50}">
      <dsp:nvSpPr>
        <dsp:cNvPr id="0" name=""/>
        <dsp:cNvSpPr/>
      </dsp:nvSpPr>
      <dsp:spPr>
        <a:xfrm>
          <a:off x="1328434" y="708369"/>
          <a:ext cx="2147678" cy="834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1" kern="1200" dirty="0">
              <a:solidFill>
                <a:srgbClr val="0B7DB1"/>
              </a:solidFill>
            </a:rPr>
            <a:t>Syntymäkuukausi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 dirty="0"/>
            <a:t>Tammikuussa ja joulukuussa syntyneiden lähtötason ero 1. luokan alussa oli noin 67 pistettä. Alkuopetuksen jälkeen ero oli enää 40 pistettä.</a:t>
          </a:r>
          <a:endParaRPr lang="sv-FI" sz="1400" kern="1200" noProof="0" dirty="0">
            <a:solidFill>
              <a:srgbClr val="F7A047"/>
            </a:solidFill>
          </a:endParaRPr>
        </a:p>
      </dsp:txBody>
      <dsp:txXfrm>
        <a:off x="1328434" y="708369"/>
        <a:ext cx="2147678" cy="834962"/>
      </dsp:txXfrm>
    </dsp:sp>
    <dsp:sp modelId="{9F502EE0-3692-4073-BDFC-17150D1909B4}">
      <dsp:nvSpPr>
        <dsp:cNvPr id="0" name=""/>
        <dsp:cNvSpPr/>
      </dsp:nvSpPr>
      <dsp:spPr>
        <a:xfrm>
          <a:off x="3735655" y="822809"/>
          <a:ext cx="834962" cy="834962"/>
        </a:xfrm>
        <a:prstGeom prst="ellipse">
          <a:avLst/>
        </a:prstGeom>
        <a:solidFill>
          <a:srgbClr val="4EA66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2A660C-F11B-4D86-9A78-ADD0D5011A89}">
      <dsp:nvSpPr>
        <dsp:cNvPr id="0" name=""/>
        <dsp:cNvSpPr/>
      </dsp:nvSpPr>
      <dsp:spPr>
        <a:xfrm>
          <a:off x="3857034" y="897484"/>
          <a:ext cx="570460" cy="68560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10000" r="-10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D0FAC5-7207-4684-B9F3-920AEB3AFF60}">
      <dsp:nvSpPr>
        <dsp:cNvPr id="0" name=""/>
        <dsp:cNvSpPr/>
      </dsp:nvSpPr>
      <dsp:spPr>
        <a:xfrm>
          <a:off x="4752971" y="280505"/>
          <a:ext cx="2298751" cy="1711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1" kern="1200" dirty="0">
              <a:solidFill>
                <a:srgbClr val="4EA669"/>
              </a:solidFill>
            </a:rPr>
            <a:t>Kielitausta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 noProof="0" dirty="0">
              <a:solidFill>
                <a:schemeClr val="tx1"/>
              </a:solidFill>
            </a:rPr>
            <a:t>Suomen- ja ruotsinkielisten oppilaiden keskimääräinen osaamistaso oli 82 pistettä korkeampi kuin S2-oppilailla. Yksilöiden väliset osaamiserot olivat kuitenkin suuria. </a:t>
          </a:r>
          <a:endParaRPr lang="sv-FI" sz="1400" kern="1200" noProof="0" dirty="0">
            <a:solidFill>
              <a:schemeClr val="tx1"/>
            </a:solidFill>
          </a:endParaRPr>
        </a:p>
      </dsp:txBody>
      <dsp:txXfrm>
        <a:off x="4752971" y="280505"/>
        <a:ext cx="2298751" cy="1711581"/>
      </dsp:txXfrm>
    </dsp:sp>
    <dsp:sp modelId="{916E3EAC-7F67-4AAC-99AC-0A4FCA96A92B}">
      <dsp:nvSpPr>
        <dsp:cNvPr id="0" name=""/>
        <dsp:cNvSpPr/>
      </dsp:nvSpPr>
      <dsp:spPr>
        <a:xfrm>
          <a:off x="7258539" y="822809"/>
          <a:ext cx="834962" cy="834962"/>
        </a:xfrm>
        <a:prstGeom prst="ellipse">
          <a:avLst/>
        </a:prstGeom>
        <a:solidFill>
          <a:srgbClr val="0B7DB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A13539-BABF-4DBB-8F33-A4643C4E2863}">
      <dsp:nvSpPr>
        <dsp:cNvPr id="0" name=""/>
        <dsp:cNvSpPr/>
      </dsp:nvSpPr>
      <dsp:spPr>
        <a:xfrm>
          <a:off x="7340865" y="973615"/>
          <a:ext cx="670308" cy="55509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3A2BCA-9396-4424-9576-1473F3CBC2E9}">
      <dsp:nvSpPr>
        <dsp:cNvPr id="0" name=""/>
        <dsp:cNvSpPr/>
      </dsp:nvSpPr>
      <dsp:spPr>
        <a:xfrm>
          <a:off x="8335382" y="660359"/>
          <a:ext cx="2243663" cy="9423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1" kern="1200" dirty="0">
              <a:solidFill>
                <a:srgbClr val="0B7DB1"/>
              </a:solidFill>
            </a:rPr>
            <a:t>Huoltajien koulutustausta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 dirty="0"/>
            <a:t>Oppilaiden osaamistaso oli selvästi yhteydessä heidän huoltajiensa koulutustaustaan.  Ääriryhmien välinen ero kokonaisosaamisessa oli 76 pistettä.</a:t>
          </a:r>
          <a:endParaRPr lang="sv-FI" sz="1400" kern="1200" noProof="0" dirty="0">
            <a:solidFill>
              <a:schemeClr val="accent2"/>
            </a:solidFill>
          </a:endParaRPr>
        </a:p>
      </dsp:txBody>
      <dsp:txXfrm>
        <a:off x="8335382" y="660359"/>
        <a:ext cx="2243663" cy="942388"/>
      </dsp:txXfrm>
    </dsp:sp>
    <dsp:sp modelId="{C761B74A-48CA-409B-A237-7EFA6A092279}">
      <dsp:nvSpPr>
        <dsp:cNvPr id="0" name=""/>
        <dsp:cNvSpPr/>
      </dsp:nvSpPr>
      <dsp:spPr>
        <a:xfrm>
          <a:off x="321072" y="3073547"/>
          <a:ext cx="834962" cy="834962"/>
        </a:xfrm>
        <a:prstGeom prst="ellipse">
          <a:avLst/>
        </a:prstGeom>
        <a:solidFill>
          <a:srgbClr val="4EA66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B40BF2-E74B-4660-ACA2-C7EA8BD53411}">
      <dsp:nvSpPr>
        <dsp:cNvPr id="0" name=""/>
        <dsp:cNvSpPr/>
      </dsp:nvSpPr>
      <dsp:spPr>
        <a:xfrm>
          <a:off x="482002" y="3201589"/>
          <a:ext cx="575550" cy="55540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0F0646-8D95-4E23-8D22-41429259AC78}">
      <dsp:nvSpPr>
        <dsp:cNvPr id="0" name=""/>
        <dsp:cNvSpPr/>
      </dsp:nvSpPr>
      <dsp:spPr>
        <a:xfrm>
          <a:off x="1284338" y="2969252"/>
          <a:ext cx="2257283" cy="834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1" kern="1200" dirty="0">
              <a:solidFill>
                <a:srgbClr val="4EA669"/>
              </a:solidFill>
            </a:rPr>
            <a:t>Lähisuvun oppimisvaikeudet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 dirty="0"/>
            <a:t>Matalimpia pistemääriä saivat oppilaat, joiden lähisuvussa oli havaittu kielellisiä ja matemaattisia vaikeuksia. Matematiikassa sisällöllisten oppimisvaikeuksien vaikutus näkyi enemmän kuin äidinkielessä.</a:t>
          </a:r>
          <a:endParaRPr lang="sv-FI" sz="1400" kern="1200" noProof="0" dirty="0">
            <a:solidFill>
              <a:schemeClr val="accent2"/>
            </a:solidFill>
          </a:endParaRPr>
        </a:p>
      </dsp:txBody>
      <dsp:txXfrm>
        <a:off x="1284338" y="2969252"/>
        <a:ext cx="2257283" cy="834962"/>
      </dsp:txXfrm>
    </dsp:sp>
    <dsp:sp modelId="{7FCF7AA4-0879-4857-9596-E56FA0F037D2}">
      <dsp:nvSpPr>
        <dsp:cNvPr id="0" name=""/>
        <dsp:cNvSpPr/>
      </dsp:nvSpPr>
      <dsp:spPr>
        <a:xfrm>
          <a:off x="3779077" y="3050494"/>
          <a:ext cx="834962" cy="834962"/>
        </a:xfrm>
        <a:prstGeom prst="ellipse">
          <a:avLst/>
        </a:prstGeom>
        <a:solidFill>
          <a:srgbClr val="0B7DB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B0B470-9EB3-4B1D-B359-E8FB4734D9E0}">
      <dsp:nvSpPr>
        <dsp:cNvPr id="0" name=""/>
        <dsp:cNvSpPr/>
      </dsp:nvSpPr>
      <dsp:spPr>
        <a:xfrm>
          <a:off x="3957208" y="3222343"/>
          <a:ext cx="484278" cy="48427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A520BB-8425-426B-B8D0-9C26AADF9B09}">
      <dsp:nvSpPr>
        <dsp:cNvPr id="0" name=""/>
        <dsp:cNvSpPr/>
      </dsp:nvSpPr>
      <dsp:spPr>
        <a:xfrm>
          <a:off x="4754123" y="2836184"/>
          <a:ext cx="2381688" cy="834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1" kern="1200" dirty="0">
              <a:solidFill>
                <a:srgbClr val="0B7DB1"/>
              </a:solidFill>
            </a:rPr>
            <a:t>Asenne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 dirty="0"/>
            <a:t>Oppilaiden arvio omasta osaamisestaan oli melko positiivinen. Äärimmäisen positiivisesti ja äärimmäisen negatiivisesti asennoituvien oppilaiden osaamisessa oli sadan pisteen ero.</a:t>
          </a:r>
          <a:endParaRPr lang="sv-FI" sz="1400" kern="1200" noProof="0" dirty="0">
            <a:solidFill>
              <a:schemeClr val="accent2"/>
            </a:solidFill>
          </a:endParaRPr>
        </a:p>
      </dsp:txBody>
      <dsp:txXfrm>
        <a:off x="4754123" y="2836184"/>
        <a:ext cx="2381688" cy="834962"/>
      </dsp:txXfrm>
    </dsp:sp>
    <dsp:sp modelId="{43AF6664-6640-4837-873D-6D8E49408CB8}">
      <dsp:nvSpPr>
        <dsp:cNvPr id="0" name=""/>
        <dsp:cNvSpPr/>
      </dsp:nvSpPr>
      <dsp:spPr>
        <a:xfrm>
          <a:off x="7321762" y="3023391"/>
          <a:ext cx="834962" cy="834962"/>
        </a:xfrm>
        <a:prstGeom prst="ellipse">
          <a:avLst/>
        </a:prstGeom>
        <a:solidFill>
          <a:srgbClr val="4EA66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0EFB77-AD82-4846-AFC9-8AEC5C92BC8A}">
      <dsp:nvSpPr>
        <dsp:cNvPr id="0" name=""/>
        <dsp:cNvSpPr/>
      </dsp:nvSpPr>
      <dsp:spPr>
        <a:xfrm>
          <a:off x="7496613" y="3201185"/>
          <a:ext cx="463217" cy="52343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207596-F9AA-4256-A8DE-507D24E7A49B}">
      <dsp:nvSpPr>
        <dsp:cNvPr id="0" name=""/>
        <dsp:cNvSpPr/>
      </dsp:nvSpPr>
      <dsp:spPr>
        <a:xfrm>
          <a:off x="8336592" y="3022456"/>
          <a:ext cx="2443546" cy="834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1" kern="1200" dirty="0">
              <a:solidFill>
                <a:srgbClr val="4EA669"/>
              </a:solidFill>
            </a:rPr>
            <a:t>Lukemisharrastus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 dirty="0"/>
            <a:t>Päivittäin lukemista harrastavat oppilaat saivat kokonais-osaamiseen 67 pisteen etumatkan verrattuna niihin, jotka lukivat harvemmin kuin kerran viikossa. Osaamisen kehittyminenkin oli sitä suurempaa, mitä useammin oppilas harrasti lukemista.</a:t>
          </a:r>
          <a:endParaRPr lang="sv-FI" sz="1400" kern="1200" noProof="0" dirty="0">
            <a:solidFill>
              <a:schemeClr val="accent2"/>
            </a:solidFill>
          </a:endParaRPr>
        </a:p>
      </dsp:txBody>
      <dsp:txXfrm>
        <a:off x="8336592" y="3022456"/>
        <a:ext cx="2443546" cy="8349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0.4848</cdr:x>
      <cdr:y>0.89078</cdr:y>
    </cdr:from>
    <cdr:to>
      <cdr:x>0.75856</cdr:x>
      <cdr:y>0.97475</cdr:y>
    </cdr:to>
    <cdr:sp macro="" textlink="">
      <cdr:nvSpPr>
        <cdr:cNvPr id="2" name="Tekstiruutu 1">
          <a:extLst xmlns:a="http://schemas.openxmlformats.org/drawingml/2006/main">
            <a:ext uri="{FF2B5EF4-FFF2-40B4-BE49-F238E27FC236}">
              <a16:creationId xmlns:a16="http://schemas.microsoft.com/office/drawing/2014/main" id="{BF1CEA63-A63E-4B5F-B550-F20FE8FD6B22}"/>
            </a:ext>
          </a:extLst>
        </cdr:cNvPr>
        <cdr:cNvSpPr txBox="1"/>
      </cdr:nvSpPr>
      <cdr:spPr>
        <a:xfrm xmlns:a="http://schemas.openxmlformats.org/drawingml/2006/main">
          <a:off x="2216485" y="2727826"/>
          <a:ext cx="1251632" cy="2571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900" b="1">
              <a:latin typeface="Arial Narrow" panose="020B0606020202030204" pitchFamily="34" charset="0"/>
            </a:rPr>
            <a:t>Pistemäärä</a:t>
          </a:r>
        </a:p>
      </cdr:txBody>
    </cdr:sp>
  </cdr:relSizeAnchor>
  <cdr:relSizeAnchor xmlns:cdr="http://schemas.openxmlformats.org/drawingml/2006/chartDrawing">
    <cdr:from>
      <cdr:x>0.02412</cdr:x>
      <cdr:y>0.01659</cdr:y>
    </cdr:from>
    <cdr:to>
      <cdr:x>0.08553</cdr:x>
      <cdr:y>0.61554</cdr:y>
    </cdr:to>
    <cdr:sp macro="" textlink="">
      <cdr:nvSpPr>
        <cdr:cNvPr id="3" name="Tekstiruutu 1">
          <a:extLst xmlns:a="http://schemas.openxmlformats.org/drawingml/2006/main">
            <a:ext uri="{FF2B5EF4-FFF2-40B4-BE49-F238E27FC236}">
              <a16:creationId xmlns:a16="http://schemas.microsoft.com/office/drawing/2014/main" id="{A4A7A2F5-6744-41F0-9A75-F3BBBAA2AA53}"/>
            </a:ext>
          </a:extLst>
        </cdr:cNvPr>
        <cdr:cNvSpPr txBox="1"/>
      </cdr:nvSpPr>
      <cdr:spPr>
        <a:xfrm xmlns:a="http://schemas.openxmlformats.org/drawingml/2006/main" rot="16200000">
          <a:off x="-666414" y="827507"/>
          <a:ext cx="1834147" cy="2807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900" b="1">
              <a:latin typeface="Arial Narrow" panose="020B0606020202030204" pitchFamily="34" charset="0"/>
            </a:rPr>
            <a:t>Prosenttia oppilaista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0.47498</cdr:x>
      <cdr:y>0.87516</cdr:y>
    </cdr:from>
    <cdr:to>
      <cdr:x>0.74812</cdr:x>
      <cdr:y>0.96584</cdr:y>
    </cdr:to>
    <cdr:sp macro="" textlink="">
      <cdr:nvSpPr>
        <cdr:cNvPr id="2" name="Tekstiruutu 1">
          <a:extLst xmlns:a="http://schemas.openxmlformats.org/drawingml/2006/main">
            <a:ext uri="{FF2B5EF4-FFF2-40B4-BE49-F238E27FC236}">
              <a16:creationId xmlns:a16="http://schemas.microsoft.com/office/drawing/2014/main" id="{80979865-D3AF-4612-A561-5888A600F66E}"/>
            </a:ext>
          </a:extLst>
        </cdr:cNvPr>
        <cdr:cNvSpPr txBox="1"/>
      </cdr:nvSpPr>
      <cdr:spPr>
        <a:xfrm xmlns:a="http://schemas.openxmlformats.org/drawingml/2006/main">
          <a:off x="2176379" y="2477168"/>
          <a:ext cx="1251562" cy="2566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b="1" dirty="0">
              <a:latin typeface="Arial Narrow" panose="020B0606020202030204" pitchFamily="34" charset="0"/>
            </a:rPr>
            <a:t>Pistemäärä</a:t>
          </a:r>
          <a:endParaRPr lang="fi-FI" sz="900" b="1" dirty="0">
            <a:latin typeface="Arial Narrow" panose="020B0606020202030204" pitchFamily="34" charset="0"/>
          </a:endParaRPr>
        </a:p>
      </cdr:txBody>
    </cdr:sp>
  </cdr:relSizeAnchor>
  <cdr:relSizeAnchor xmlns:cdr="http://schemas.openxmlformats.org/drawingml/2006/chartDrawing">
    <cdr:from>
      <cdr:x>0.02188</cdr:x>
      <cdr:y>0.01795</cdr:y>
    </cdr:from>
    <cdr:to>
      <cdr:x>0.07659</cdr:x>
      <cdr:y>0.62697</cdr:y>
    </cdr:to>
    <cdr:sp macro="" textlink="">
      <cdr:nvSpPr>
        <cdr:cNvPr id="3" name="Tekstiruutu 1">
          <a:extLst xmlns:a="http://schemas.openxmlformats.org/drawingml/2006/main">
            <a:ext uri="{FF2B5EF4-FFF2-40B4-BE49-F238E27FC236}">
              <a16:creationId xmlns:a16="http://schemas.microsoft.com/office/drawing/2014/main" id="{196FBF7A-2AEC-4B46-922B-64BDB91DBA5F}"/>
            </a:ext>
          </a:extLst>
        </cdr:cNvPr>
        <cdr:cNvSpPr txBox="1"/>
      </cdr:nvSpPr>
      <cdr:spPr>
        <a:xfrm xmlns:a="http://schemas.openxmlformats.org/drawingml/2006/main" rot="16200000">
          <a:off x="-773180" y="945354"/>
          <a:ext cx="2049380" cy="2794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1200" b="1" dirty="0">
              <a:latin typeface="Arial Narrow" panose="020B0606020202030204" pitchFamily="34" charset="0"/>
            </a:rPr>
            <a:t>Prosenttia</a:t>
          </a:r>
          <a:r>
            <a:rPr lang="fi-FI" sz="900" b="1" dirty="0">
              <a:latin typeface="Arial Narrow" panose="020B0606020202030204" pitchFamily="34" charset="0"/>
            </a:rPr>
            <a:t> </a:t>
          </a:r>
          <a:r>
            <a:rPr lang="fi-FI" sz="1200" b="1" dirty="0">
              <a:latin typeface="Arial Narrow" panose="020B0606020202030204" pitchFamily="34" charset="0"/>
            </a:rPr>
            <a:t>oppilaista</a:t>
          </a:r>
          <a:endParaRPr lang="fi-FI" sz="900" b="1" dirty="0">
            <a:latin typeface="Arial Narrow" panose="020B060602020203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0.02208</cdr:x>
      <cdr:y>0.17983</cdr:y>
    </cdr:from>
    <cdr:to>
      <cdr:x>0.07979</cdr:x>
      <cdr:y>0.62918</cdr:y>
    </cdr:to>
    <cdr:sp macro="" textlink="">
      <cdr:nvSpPr>
        <cdr:cNvPr id="2" name="Tekstiruutu 1">
          <a:extLst xmlns:a="http://schemas.openxmlformats.org/drawingml/2006/main">
            <a:ext uri="{FF2B5EF4-FFF2-40B4-BE49-F238E27FC236}">
              <a16:creationId xmlns:a16="http://schemas.microsoft.com/office/drawing/2014/main" id="{5B7B7B67-FDF0-4EBD-83E3-96F650030F9E}"/>
            </a:ext>
          </a:extLst>
        </cdr:cNvPr>
        <cdr:cNvSpPr txBox="1"/>
      </cdr:nvSpPr>
      <cdr:spPr>
        <a:xfrm xmlns:a="http://schemas.openxmlformats.org/drawingml/2006/main" rot="16200000">
          <a:off x="-394285" y="997201"/>
          <a:ext cx="1254289" cy="2638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1200" b="1" dirty="0">
              <a:latin typeface="Arial Narrow" panose="020B0606020202030204" pitchFamily="34" charset="0"/>
            </a:rPr>
            <a:t>Prosenttia oppilaista</a:t>
          </a:r>
        </a:p>
      </cdr:txBody>
    </cdr:sp>
  </cdr:relSizeAnchor>
  <cdr:relSizeAnchor xmlns:cdr="http://schemas.openxmlformats.org/drawingml/2006/chartDrawing">
    <cdr:from>
      <cdr:x>0.48699</cdr:x>
      <cdr:y>0.87666</cdr:y>
    </cdr:from>
    <cdr:to>
      <cdr:x>0.76073</cdr:x>
      <cdr:y>0.9686</cdr:y>
    </cdr:to>
    <cdr:sp macro="" textlink="">
      <cdr:nvSpPr>
        <cdr:cNvPr id="3" name="Tekstiruutu 1">
          <a:extLst xmlns:a="http://schemas.openxmlformats.org/drawingml/2006/main">
            <a:ext uri="{FF2B5EF4-FFF2-40B4-BE49-F238E27FC236}">
              <a16:creationId xmlns:a16="http://schemas.microsoft.com/office/drawing/2014/main" id="{D7A05267-46B1-435F-A986-B2304C2E99AE}"/>
            </a:ext>
          </a:extLst>
        </cdr:cNvPr>
        <cdr:cNvSpPr txBox="1"/>
      </cdr:nvSpPr>
      <cdr:spPr>
        <a:xfrm xmlns:a="http://schemas.openxmlformats.org/drawingml/2006/main">
          <a:off x="2226510" y="2447090"/>
          <a:ext cx="1251567" cy="2566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1200" b="1" dirty="0">
              <a:latin typeface="Arial Narrow" panose="020B0606020202030204" pitchFamily="34" charset="0"/>
            </a:rPr>
            <a:t>Pistemäärä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0.0103</cdr:x>
      <cdr:y>0.01686</cdr:y>
    </cdr:from>
    <cdr:to>
      <cdr:x>0.07352</cdr:x>
      <cdr:y>0.63191</cdr:y>
    </cdr:to>
    <cdr:sp macro="" textlink="">
      <cdr:nvSpPr>
        <cdr:cNvPr id="2" name="Tekstiruutu 1">
          <a:extLst xmlns:a="http://schemas.openxmlformats.org/drawingml/2006/main">
            <a:ext uri="{FF2B5EF4-FFF2-40B4-BE49-F238E27FC236}">
              <a16:creationId xmlns:a16="http://schemas.microsoft.com/office/drawing/2014/main" id="{BC9ED4BF-9F55-41D8-9BE6-87970A48FE9B}"/>
            </a:ext>
          </a:extLst>
        </cdr:cNvPr>
        <cdr:cNvSpPr txBox="1"/>
      </cdr:nvSpPr>
      <cdr:spPr>
        <a:xfrm xmlns:a="http://schemas.openxmlformats.org/drawingml/2006/main" rot="16200000">
          <a:off x="-720021" y="821621"/>
          <a:ext cx="1853348" cy="3117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1200" b="1" dirty="0">
              <a:solidFill>
                <a:sysClr val="windowText" lastClr="000000"/>
              </a:solidFill>
              <a:latin typeface="Arial Narrow" panose="020B0606020202030204" pitchFamily="34" charset="0"/>
            </a:rPr>
            <a:t>Pistemäärä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0.01</cdr:x>
      <cdr:y>0.01863</cdr:y>
    </cdr:from>
    <cdr:to>
      <cdr:x>0.096</cdr:x>
      <cdr:y>0.73069</cdr:y>
    </cdr:to>
    <cdr:sp macro="" textlink="">
      <cdr:nvSpPr>
        <cdr:cNvPr id="2" name="Tekstiruutu 1">
          <a:extLst xmlns:a="http://schemas.openxmlformats.org/drawingml/2006/main">
            <a:ext uri="{FF2B5EF4-FFF2-40B4-BE49-F238E27FC236}">
              <a16:creationId xmlns:a16="http://schemas.microsoft.com/office/drawing/2014/main" id="{7C6E88C8-2231-448D-916D-39A2FA22EA2C}"/>
            </a:ext>
          </a:extLst>
        </cdr:cNvPr>
        <cdr:cNvSpPr txBox="1"/>
      </cdr:nvSpPr>
      <cdr:spPr>
        <a:xfrm xmlns:a="http://schemas.openxmlformats.org/drawingml/2006/main" rot="16200000">
          <a:off x="-701609" y="803208"/>
          <a:ext cx="1941513" cy="4366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900" b="1">
              <a:solidFill>
                <a:sysClr val="windowText" lastClr="000000"/>
              </a:solidFill>
              <a:latin typeface="Arial Narrow" panose="020B0606020202030204" pitchFamily="34" charset="0"/>
            </a:rPr>
            <a:t>Koulun opetuskieli ja S2-oppimäärä</a:t>
          </a:r>
        </a:p>
      </cdr:txBody>
    </cdr:sp>
  </cdr:relSizeAnchor>
  <cdr:relSizeAnchor xmlns:cdr="http://schemas.openxmlformats.org/drawingml/2006/chartDrawing">
    <cdr:from>
      <cdr:x>0.44613</cdr:x>
      <cdr:y>0.89923</cdr:y>
    </cdr:from>
    <cdr:to>
      <cdr:x>0.78073</cdr:x>
      <cdr:y>1</cdr:y>
    </cdr:to>
    <cdr:sp macro="" textlink="">
      <cdr:nvSpPr>
        <cdr:cNvPr id="3" name="Tekstiruutu 1">
          <a:extLst xmlns:a="http://schemas.openxmlformats.org/drawingml/2006/main">
            <a:ext uri="{FF2B5EF4-FFF2-40B4-BE49-F238E27FC236}">
              <a16:creationId xmlns:a16="http://schemas.microsoft.com/office/drawing/2014/main" id="{EE885214-D3AA-418C-BDD2-68F910C55805}"/>
            </a:ext>
          </a:extLst>
        </cdr:cNvPr>
        <cdr:cNvSpPr txBox="1"/>
      </cdr:nvSpPr>
      <cdr:spPr>
        <a:xfrm xmlns:a="http://schemas.openxmlformats.org/drawingml/2006/main">
          <a:off x="2265362" y="2451853"/>
          <a:ext cx="1699075" cy="2747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900" b="1">
              <a:solidFill>
                <a:sysClr val="windowText" lastClr="000000"/>
              </a:solidFill>
              <a:latin typeface="Arial Narrow" panose="020B0606020202030204" pitchFamily="34" charset="0"/>
            </a:rPr>
            <a:t>Kehityspistemäärä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0.01</cdr:x>
      <cdr:y>0.01863</cdr:y>
    </cdr:from>
    <cdr:to>
      <cdr:x>0.096</cdr:x>
      <cdr:y>0.73069</cdr:y>
    </cdr:to>
    <cdr:sp macro="" textlink="">
      <cdr:nvSpPr>
        <cdr:cNvPr id="2" name="Tekstiruutu 1">
          <a:extLst xmlns:a="http://schemas.openxmlformats.org/drawingml/2006/main">
            <a:ext uri="{FF2B5EF4-FFF2-40B4-BE49-F238E27FC236}">
              <a16:creationId xmlns:a16="http://schemas.microsoft.com/office/drawing/2014/main" id="{7C6E88C8-2231-448D-916D-39A2FA22EA2C}"/>
            </a:ext>
          </a:extLst>
        </cdr:cNvPr>
        <cdr:cNvSpPr txBox="1"/>
      </cdr:nvSpPr>
      <cdr:spPr>
        <a:xfrm xmlns:a="http://schemas.openxmlformats.org/drawingml/2006/main" rot="16200000">
          <a:off x="-701609" y="803208"/>
          <a:ext cx="1941513" cy="4366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900" b="1">
              <a:solidFill>
                <a:sysClr val="windowText" lastClr="000000"/>
              </a:solidFill>
              <a:latin typeface="Arial Narrow" panose="020B0606020202030204" pitchFamily="34" charset="0"/>
            </a:rPr>
            <a:t>Koulun opetuskieli ja S2-oppimäärä</a:t>
          </a:r>
        </a:p>
      </cdr:txBody>
    </cdr:sp>
  </cdr:relSizeAnchor>
  <cdr:relSizeAnchor xmlns:cdr="http://schemas.openxmlformats.org/drawingml/2006/chartDrawing">
    <cdr:from>
      <cdr:x>0.44613</cdr:x>
      <cdr:y>0.89923</cdr:y>
    </cdr:from>
    <cdr:to>
      <cdr:x>0.78073</cdr:x>
      <cdr:y>1</cdr:y>
    </cdr:to>
    <cdr:sp macro="" textlink="">
      <cdr:nvSpPr>
        <cdr:cNvPr id="3" name="Tekstiruutu 1">
          <a:extLst xmlns:a="http://schemas.openxmlformats.org/drawingml/2006/main">
            <a:ext uri="{FF2B5EF4-FFF2-40B4-BE49-F238E27FC236}">
              <a16:creationId xmlns:a16="http://schemas.microsoft.com/office/drawing/2014/main" id="{EE885214-D3AA-418C-BDD2-68F910C55805}"/>
            </a:ext>
          </a:extLst>
        </cdr:cNvPr>
        <cdr:cNvSpPr txBox="1"/>
      </cdr:nvSpPr>
      <cdr:spPr>
        <a:xfrm xmlns:a="http://schemas.openxmlformats.org/drawingml/2006/main">
          <a:off x="2265362" y="2451853"/>
          <a:ext cx="1699075" cy="2747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900" b="1">
              <a:solidFill>
                <a:sysClr val="windowText" lastClr="000000"/>
              </a:solidFill>
              <a:latin typeface="Arial Narrow" panose="020B0606020202030204" pitchFamily="34" charset="0"/>
            </a:rPr>
            <a:t>Kehityspistemäärä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0.37494</cdr:x>
      <cdr:y>0.90112</cdr:y>
    </cdr:from>
    <cdr:to>
      <cdr:x>0.70669</cdr:x>
      <cdr:y>1</cdr:y>
    </cdr:to>
    <cdr:sp macro="" textlink="">
      <cdr:nvSpPr>
        <cdr:cNvPr id="2" name="Tekstiruutu 1">
          <a:extLst xmlns:a="http://schemas.openxmlformats.org/drawingml/2006/main">
            <a:ext uri="{FF2B5EF4-FFF2-40B4-BE49-F238E27FC236}">
              <a16:creationId xmlns:a16="http://schemas.microsoft.com/office/drawing/2014/main" id="{6953CC6F-35C2-43DA-9BB0-307CC6A069E1}"/>
            </a:ext>
          </a:extLst>
        </cdr:cNvPr>
        <cdr:cNvSpPr txBox="1"/>
      </cdr:nvSpPr>
      <cdr:spPr>
        <a:xfrm xmlns:a="http://schemas.openxmlformats.org/drawingml/2006/main">
          <a:off x="1942770" y="3469277"/>
          <a:ext cx="1718996" cy="3806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1200" b="1" dirty="0">
              <a:latin typeface="Arial Narrow" panose="020B0606020202030204" pitchFamily="34" charset="0"/>
            </a:rPr>
            <a:t>Huoltajien koulutustausta</a:t>
          </a:r>
        </a:p>
      </cdr:txBody>
    </cdr:sp>
  </cdr:relSizeAnchor>
  <cdr:relSizeAnchor xmlns:cdr="http://schemas.openxmlformats.org/drawingml/2006/chartDrawing">
    <cdr:from>
      <cdr:x>0.01046</cdr:x>
      <cdr:y>0.29455</cdr:y>
    </cdr:from>
    <cdr:to>
      <cdr:x>0.07769</cdr:x>
      <cdr:y>0.54755</cdr:y>
    </cdr:to>
    <cdr:sp macro="" textlink="">
      <cdr:nvSpPr>
        <cdr:cNvPr id="3" name="Tekstiruutu 1">
          <a:extLst xmlns:a="http://schemas.openxmlformats.org/drawingml/2006/main">
            <a:ext uri="{FF2B5EF4-FFF2-40B4-BE49-F238E27FC236}">
              <a16:creationId xmlns:a16="http://schemas.microsoft.com/office/drawing/2014/main" id="{F03646AF-F29F-4EE2-84BF-7A4966FD90F7}"/>
            </a:ext>
          </a:extLst>
        </cdr:cNvPr>
        <cdr:cNvSpPr txBox="1"/>
      </cdr:nvSpPr>
      <cdr:spPr>
        <a:xfrm xmlns:a="http://schemas.openxmlformats.org/drawingml/2006/main" rot="16200000">
          <a:off x="-171465" y="1113742"/>
          <a:ext cx="766213" cy="3228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1200" b="1" dirty="0">
              <a:solidFill>
                <a:sysClr val="windowText" lastClr="000000"/>
              </a:solidFill>
              <a:latin typeface="Arial Narrow" panose="020B0606020202030204" pitchFamily="34" charset="0"/>
            </a:rPr>
            <a:t>Pistemäärä</a:t>
          </a:r>
          <a:endParaRPr lang="fi-FI" sz="900" b="1" dirty="0">
            <a:solidFill>
              <a:sysClr val="windowText" lastClr="000000"/>
            </a:solidFill>
            <a:latin typeface="Arial Narrow" panose="020B060602020203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39D04D9-2D90-E741-8C77-A958108973E5}" type="datetimeFigureOut">
              <a:rPr lang="en-US"/>
              <a:pPr>
                <a:defRPr/>
              </a:pPr>
              <a:t>2/6/2023</a:t>
            </a:fld>
            <a:endParaRPr lang="fi-F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666334D-7A27-9F43-9EC7-CCD7CF254AD1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078059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CBA4E3A-D2E6-4947-B46E-18DB598EA3A1}" type="datetime1">
              <a:rPr lang="fi-FI"/>
              <a:pPr>
                <a:defRPr/>
              </a:pPr>
              <a:t>6.2.2023</a:t>
            </a:fld>
            <a:endParaRPr lang="fi-FI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i-FI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noProof="0"/>
              <a:t>Click to edit Master text styles</a:t>
            </a:r>
          </a:p>
          <a:p>
            <a:pPr lvl="1"/>
            <a:r>
              <a:rPr lang="fi-FI" noProof="0"/>
              <a:t>Second level</a:t>
            </a:r>
          </a:p>
          <a:p>
            <a:pPr lvl="2"/>
            <a:r>
              <a:rPr lang="fi-FI" noProof="0"/>
              <a:t>Third level</a:t>
            </a:r>
          </a:p>
          <a:p>
            <a:pPr lvl="3"/>
            <a:r>
              <a:rPr lang="fi-FI" noProof="0"/>
              <a:t>Fourth level</a:t>
            </a:r>
          </a:p>
          <a:p>
            <a:pPr lvl="4"/>
            <a:r>
              <a:rPr lang="fi-FI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F0889F7-7C3B-BA40-BE46-7E19F6C05879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848377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0889F7-7C3B-BA40-BE46-7E19F6C05879}" type="slidenum">
              <a:rPr lang="fi-FI" smtClean="0"/>
              <a:pPr>
                <a:defRPr/>
              </a:pPr>
              <a:t>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27233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F804CB-5C38-4E8A-8E5E-C311B4E76977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995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sz="1200" dirty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F804CB-5C38-4E8A-8E5E-C311B4E76977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301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0889F7-7C3B-BA40-BE46-7E19F6C05879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26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sv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0889F7-7C3B-BA40-BE46-7E19F6C05879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765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F804CB-5C38-4E8A-8E5E-C311B4E76977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635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0889F7-7C3B-BA40-BE46-7E19F6C05879}" type="slidenum">
              <a:rPr lang="fi-FI" smtClean="0"/>
              <a:pPr>
                <a:defRPr/>
              </a:pPr>
              <a:t>14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11229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0889F7-7C3B-BA40-BE46-7E19F6C05879}" type="slidenum">
              <a:rPr lang="fi-FI" smtClean="0"/>
              <a:pPr>
                <a:defRPr/>
              </a:pPr>
              <a:t>15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133611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0889F7-7C3B-BA40-BE46-7E19F6C05879}" type="slidenum">
              <a:rPr lang="fi-FI" smtClean="0"/>
              <a:pPr>
                <a:defRPr/>
              </a:pPr>
              <a:t>19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51952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jpe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hyperlink" Target="mailto:vol@vol.fi" TargetMode="External"/><Relationship Id="rId5" Type="http://schemas.openxmlformats.org/officeDocument/2006/relationships/hyperlink" Target="mailto:etunimi.sukunimi@vol.fi" TargetMode="External"/><Relationship Id="rId4" Type="http://schemas.openxmlformats.org/officeDocument/2006/relationships/image" Target="../media/image6.jpe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valkoisella yläosal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apaamuotoinen: Muoto 6">
            <a:extLst>
              <a:ext uri="{FF2B5EF4-FFF2-40B4-BE49-F238E27FC236}">
                <a16:creationId xmlns:a16="http://schemas.microsoft.com/office/drawing/2014/main" id="{A8624717-6579-4108-8822-5868869BFBE2}"/>
              </a:ext>
            </a:extLst>
          </p:cNvPr>
          <p:cNvSpPr/>
          <p:nvPr userDrawn="1"/>
        </p:nvSpPr>
        <p:spPr>
          <a:xfrm>
            <a:off x="0" y="1592580"/>
            <a:ext cx="12199620" cy="5273040"/>
          </a:xfrm>
          <a:custGeom>
            <a:avLst/>
            <a:gdLst>
              <a:gd name="connsiteX0" fmla="*/ 0 w 12199620"/>
              <a:gd name="connsiteY0" fmla="*/ 1028700 h 5273040"/>
              <a:gd name="connsiteX1" fmla="*/ 3794760 w 12199620"/>
              <a:gd name="connsiteY1" fmla="*/ 0 h 5273040"/>
              <a:gd name="connsiteX2" fmla="*/ 12199620 w 12199620"/>
              <a:gd name="connsiteY2" fmla="*/ 0 h 5273040"/>
              <a:gd name="connsiteX3" fmla="*/ 12192000 w 12199620"/>
              <a:gd name="connsiteY3" fmla="*/ 5257800 h 5273040"/>
              <a:gd name="connsiteX4" fmla="*/ 0 w 12199620"/>
              <a:gd name="connsiteY4" fmla="*/ 5273040 h 5273040"/>
              <a:gd name="connsiteX5" fmla="*/ 0 w 12199620"/>
              <a:gd name="connsiteY5" fmla="*/ 1028700 h 527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9620" h="5273040">
                <a:moveTo>
                  <a:pt x="0" y="1028700"/>
                </a:moveTo>
                <a:lnTo>
                  <a:pt x="3794760" y="0"/>
                </a:lnTo>
                <a:lnTo>
                  <a:pt x="12199620" y="0"/>
                </a:lnTo>
                <a:lnTo>
                  <a:pt x="12192000" y="5257800"/>
                </a:lnTo>
                <a:lnTo>
                  <a:pt x="0" y="5273040"/>
                </a:lnTo>
                <a:lnTo>
                  <a:pt x="0" y="1028700"/>
                </a:lnTo>
                <a:close/>
              </a:path>
            </a:pathLst>
          </a:custGeom>
          <a:solidFill>
            <a:srgbClr val="378DC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5" name="Title 1"/>
          <p:cNvSpPr>
            <a:spLocks noGrp="1"/>
          </p:cNvSpPr>
          <p:nvPr userDrawn="1">
            <p:ph type="ctrTitle"/>
          </p:nvPr>
        </p:nvSpPr>
        <p:spPr>
          <a:xfrm>
            <a:off x="5107577" y="2945332"/>
            <a:ext cx="6768133" cy="212326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600" b="1" spc="-15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 userDrawn="1">
            <p:ph type="subTitle" idx="1"/>
          </p:nvPr>
        </p:nvSpPr>
        <p:spPr>
          <a:xfrm>
            <a:off x="5107576" y="5329855"/>
            <a:ext cx="6768133" cy="73131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800" i="0">
                <a:solidFill>
                  <a:schemeClr val="bg1"/>
                </a:solidFill>
                <a:latin typeface="+mj-lt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9E59EEDD-EC4E-4BE9-B0CF-307A8AF9BA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-11056"/>
            <a:ext cx="3883843" cy="1762799"/>
          </a:xfrm>
          <a:prstGeom prst="rect">
            <a:avLst/>
          </a:prstGeom>
        </p:spPr>
      </p:pic>
      <p:sp>
        <p:nvSpPr>
          <p:cNvPr id="10" name="Vapaamuotoinen: Muoto 9">
            <a:extLst>
              <a:ext uri="{FF2B5EF4-FFF2-40B4-BE49-F238E27FC236}">
                <a16:creationId xmlns:a16="http://schemas.microsoft.com/office/drawing/2014/main" id="{3902340E-5017-42B8-BD74-15ACF0A672AD}"/>
              </a:ext>
            </a:extLst>
          </p:cNvPr>
          <p:cNvSpPr/>
          <p:nvPr userDrawn="1"/>
        </p:nvSpPr>
        <p:spPr>
          <a:xfrm>
            <a:off x="1087752" y="1591430"/>
            <a:ext cx="4028531" cy="5272492"/>
          </a:xfrm>
          <a:custGeom>
            <a:avLst/>
            <a:gdLst>
              <a:gd name="connsiteX0" fmla="*/ 1699260 w 5143500"/>
              <a:gd name="connsiteY0" fmla="*/ 6896100 h 6911340"/>
              <a:gd name="connsiteX1" fmla="*/ 0 w 5143500"/>
              <a:gd name="connsiteY1" fmla="*/ 0 h 6911340"/>
              <a:gd name="connsiteX2" fmla="*/ 5143500 w 5143500"/>
              <a:gd name="connsiteY2" fmla="*/ 30480 h 6911340"/>
              <a:gd name="connsiteX3" fmla="*/ 3002280 w 5143500"/>
              <a:gd name="connsiteY3" fmla="*/ 6911340 h 6911340"/>
              <a:gd name="connsiteX4" fmla="*/ 1699260 w 5143500"/>
              <a:gd name="connsiteY4" fmla="*/ 6896100 h 6911340"/>
              <a:gd name="connsiteX0" fmla="*/ 1699260 w 5143500"/>
              <a:gd name="connsiteY0" fmla="*/ 6896100 h 6896100"/>
              <a:gd name="connsiteX1" fmla="*/ 0 w 5143500"/>
              <a:gd name="connsiteY1" fmla="*/ 0 h 6896100"/>
              <a:gd name="connsiteX2" fmla="*/ 5143500 w 5143500"/>
              <a:gd name="connsiteY2" fmla="*/ 30480 h 6896100"/>
              <a:gd name="connsiteX3" fmla="*/ 3002280 w 5143500"/>
              <a:gd name="connsiteY3" fmla="*/ 6895465 h 6896100"/>
              <a:gd name="connsiteX4" fmla="*/ 1699260 w 5143500"/>
              <a:gd name="connsiteY4" fmla="*/ 6896100 h 6896100"/>
              <a:gd name="connsiteX0" fmla="*/ 2181497 w 5625737"/>
              <a:gd name="connsiteY0" fmla="*/ 6896100 h 6896100"/>
              <a:gd name="connsiteX1" fmla="*/ 0 w 5625737"/>
              <a:gd name="connsiteY1" fmla="*/ 4830192 h 6896100"/>
              <a:gd name="connsiteX2" fmla="*/ 482237 w 5625737"/>
              <a:gd name="connsiteY2" fmla="*/ 0 h 6896100"/>
              <a:gd name="connsiteX3" fmla="*/ 5625737 w 5625737"/>
              <a:gd name="connsiteY3" fmla="*/ 30480 h 6896100"/>
              <a:gd name="connsiteX4" fmla="*/ 3484517 w 5625737"/>
              <a:gd name="connsiteY4" fmla="*/ 6895465 h 6896100"/>
              <a:gd name="connsiteX5" fmla="*/ 2181497 w 5625737"/>
              <a:gd name="connsiteY5" fmla="*/ 6896100 h 6896100"/>
              <a:gd name="connsiteX0" fmla="*/ 44753 w 6075438"/>
              <a:gd name="connsiteY0" fmla="*/ 7168259 h 7168259"/>
              <a:gd name="connsiteX1" fmla="*/ 449701 w 6075438"/>
              <a:gd name="connsiteY1" fmla="*/ 4830192 h 7168259"/>
              <a:gd name="connsiteX2" fmla="*/ 931938 w 6075438"/>
              <a:gd name="connsiteY2" fmla="*/ 0 h 7168259"/>
              <a:gd name="connsiteX3" fmla="*/ 6075438 w 6075438"/>
              <a:gd name="connsiteY3" fmla="*/ 30480 h 7168259"/>
              <a:gd name="connsiteX4" fmla="*/ 3934218 w 6075438"/>
              <a:gd name="connsiteY4" fmla="*/ 6895465 h 7168259"/>
              <a:gd name="connsiteX5" fmla="*/ 44753 w 6075438"/>
              <a:gd name="connsiteY5" fmla="*/ 7168259 h 7168259"/>
              <a:gd name="connsiteX0" fmla="*/ 44753 w 6075438"/>
              <a:gd name="connsiteY0" fmla="*/ 7168259 h 7168259"/>
              <a:gd name="connsiteX1" fmla="*/ 449701 w 6075438"/>
              <a:gd name="connsiteY1" fmla="*/ 4830192 h 7168259"/>
              <a:gd name="connsiteX2" fmla="*/ 931938 w 6075438"/>
              <a:gd name="connsiteY2" fmla="*/ 0 h 7168259"/>
              <a:gd name="connsiteX3" fmla="*/ 6075438 w 6075438"/>
              <a:gd name="connsiteY3" fmla="*/ 30480 h 7168259"/>
              <a:gd name="connsiteX4" fmla="*/ 1341241 w 6075438"/>
              <a:gd name="connsiteY4" fmla="*/ 7159120 h 7168259"/>
              <a:gd name="connsiteX5" fmla="*/ 44753 w 6075438"/>
              <a:gd name="connsiteY5" fmla="*/ 7168259 h 7168259"/>
              <a:gd name="connsiteX0" fmla="*/ 497478 w 6528163"/>
              <a:gd name="connsiteY0" fmla="*/ 7137779 h 7137779"/>
              <a:gd name="connsiteX1" fmla="*/ 902426 w 6528163"/>
              <a:gd name="connsiteY1" fmla="*/ 4799712 h 7137779"/>
              <a:gd name="connsiteX2" fmla="*/ 0 w 6528163"/>
              <a:gd name="connsiteY2" fmla="*/ 1194232 h 7137779"/>
              <a:gd name="connsiteX3" fmla="*/ 6528163 w 6528163"/>
              <a:gd name="connsiteY3" fmla="*/ 0 h 7137779"/>
              <a:gd name="connsiteX4" fmla="*/ 1793966 w 6528163"/>
              <a:gd name="connsiteY4" fmla="*/ 7128640 h 7137779"/>
              <a:gd name="connsiteX5" fmla="*/ 497478 w 6528163"/>
              <a:gd name="connsiteY5" fmla="*/ 7137779 h 7137779"/>
              <a:gd name="connsiteX0" fmla="*/ 44754 w 6075439"/>
              <a:gd name="connsiteY0" fmla="*/ 7137779 h 7137779"/>
              <a:gd name="connsiteX1" fmla="*/ 449702 w 6075439"/>
              <a:gd name="connsiteY1" fmla="*/ 4799712 h 7137779"/>
              <a:gd name="connsiteX2" fmla="*/ 2166378 w 6075439"/>
              <a:gd name="connsiteY2" fmla="*/ 275697 h 7137779"/>
              <a:gd name="connsiteX3" fmla="*/ 6075439 w 6075439"/>
              <a:gd name="connsiteY3" fmla="*/ 0 h 7137779"/>
              <a:gd name="connsiteX4" fmla="*/ 1341242 w 6075439"/>
              <a:gd name="connsiteY4" fmla="*/ 7128640 h 7137779"/>
              <a:gd name="connsiteX5" fmla="*/ 44754 w 6075439"/>
              <a:gd name="connsiteY5" fmla="*/ 7137779 h 7137779"/>
              <a:gd name="connsiteX0" fmla="*/ 607424 w 6638109"/>
              <a:gd name="connsiteY0" fmla="*/ 7137779 h 7137779"/>
              <a:gd name="connsiteX1" fmla="*/ 0 w 6638109"/>
              <a:gd name="connsiteY1" fmla="*/ 1219127 h 7137779"/>
              <a:gd name="connsiteX2" fmla="*/ 2729048 w 6638109"/>
              <a:gd name="connsiteY2" fmla="*/ 275697 h 7137779"/>
              <a:gd name="connsiteX3" fmla="*/ 6638109 w 6638109"/>
              <a:gd name="connsiteY3" fmla="*/ 0 h 7137779"/>
              <a:gd name="connsiteX4" fmla="*/ 1903912 w 6638109"/>
              <a:gd name="connsiteY4" fmla="*/ 7128640 h 7137779"/>
              <a:gd name="connsiteX5" fmla="*/ 607424 w 6638109"/>
              <a:gd name="connsiteY5" fmla="*/ 7137779 h 7137779"/>
              <a:gd name="connsiteX0" fmla="*/ 607424 w 3862251"/>
              <a:gd name="connsiteY0" fmla="*/ 6862082 h 6862082"/>
              <a:gd name="connsiteX1" fmla="*/ 0 w 3862251"/>
              <a:gd name="connsiteY1" fmla="*/ 943430 h 6862082"/>
              <a:gd name="connsiteX2" fmla="*/ 2729048 w 3862251"/>
              <a:gd name="connsiteY2" fmla="*/ 0 h 6862082"/>
              <a:gd name="connsiteX3" fmla="*/ 3862251 w 3862251"/>
              <a:gd name="connsiteY3" fmla="*/ 523770 h 6862082"/>
              <a:gd name="connsiteX4" fmla="*/ 1903912 w 3862251"/>
              <a:gd name="connsiteY4" fmla="*/ 6852943 h 6862082"/>
              <a:gd name="connsiteX5" fmla="*/ 607424 w 3862251"/>
              <a:gd name="connsiteY5" fmla="*/ 6862082 h 6862082"/>
              <a:gd name="connsiteX0" fmla="*/ 607424 w 4019006"/>
              <a:gd name="connsiteY0" fmla="*/ 6865619 h 6865619"/>
              <a:gd name="connsiteX1" fmla="*/ 0 w 4019006"/>
              <a:gd name="connsiteY1" fmla="*/ 946967 h 6865619"/>
              <a:gd name="connsiteX2" fmla="*/ 2729048 w 4019006"/>
              <a:gd name="connsiteY2" fmla="*/ 3537 h 6865619"/>
              <a:gd name="connsiteX3" fmla="*/ 4019006 w 4019006"/>
              <a:gd name="connsiteY3" fmla="*/ 0 h 6865619"/>
              <a:gd name="connsiteX4" fmla="*/ 1903912 w 4019006"/>
              <a:gd name="connsiteY4" fmla="*/ 6856480 h 6865619"/>
              <a:gd name="connsiteX5" fmla="*/ 607424 w 4019006"/>
              <a:gd name="connsiteY5" fmla="*/ 6865619 h 6865619"/>
              <a:gd name="connsiteX0" fmla="*/ 607424 w 4019006"/>
              <a:gd name="connsiteY0" fmla="*/ 6865619 h 6865619"/>
              <a:gd name="connsiteX1" fmla="*/ 0 w 4019006"/>
              <a:gd name="connsiteY1" fmla="*/ 946967 h 6865619"/>
              <a:gd name="connsiteX2" fmla="*/ 2729048 w 4019006"/>
              <a:gd name="connsiteY2" fmla="*/ 3537 h 6865619"/>
              <a:gd name="connsiteX3" fmla="*/ 4019006 w 4019006"/>
              <a:gd name="connsiteY3" fmla="*/ 0 h 6865619"/>
              <a:gd name="connsiteX4" fmla="*/ 1903912 w 4019006"/>
              <a:gd name="connsiteY4" fmla="*/ 6856480 h 6865619"/>
              <a:gd name="connsiteX5" fmla="*/ 607424 w 4019006"/>
              <a:gd name="connsiteY5" fmla="*/ 6865619 h 6865619"/>
              <a:gd name="connsiteX0" fmla="*/ 607424 w 4019006"/>
              <a:gd name="connsiteY0" fmla="*/ 6865619 h 6865619"/>
              <a:gd name="connsiteX1" fmla="*/ 0 w 4019006"/>
              <a:gd name="connsiteY1" fmla="*/ 946967 h 6865619"/>
              <a:gd name="connsiteX2" fmla="*/ 2729048 w 4019006"/>
              <a:gd name="connsiteY2" fmla="*/ 3537 h 6865619"/>
              <a:gd name="connsiteX3" fmla="*/ 4019006 w 4019006"/>
              <a:gd name="connsiteY3" fmla="*/ 0 h 6865619"/>
              <a:gd name="connsiteX4" fmla="*/ 1903912 w 4019006"/>
              <a:gd name="connsiteY4" fmla="*/ 6856480 h 6865619"/>
              <a:gd name="connsiteX5" fmla="*/ 607424 w 4019006"/>
              <a:gd name="connsiteY5" fmla="*/ 6865619 h 6865619"/>
              <a:gd name="connsiteX0" fmla="*/ 607424 w 4019006"/>
              <a:gd name="connsiteY0" fmla="*/ 6865619 h 6865619"/>
              <a:gd name="connsiteX1" fmla="*/ 0 w 4019006"/>
              <a:gd name="connsiteY1" fmla="*/ 946967 h 6865619"/>
              <a:gd name="connsiteX2" fmla="*/ 2729048 w 4019006"/>
              <a:gd name="connsiteY2" fmla="*/ 3537 h 6865619"/>
              <a:gd name="connsiteX3" fmla="*/ 4019006 w 4019006"/>
              <a:gd name="connsiteY3" fmla="*/ 0 h 6865619"/>
              <a:gd name="connsiteX4" fmla="*/ 1903912 w 4019006"/>
              <a:gd name="connsiteY4" fmla="*/ 6856480 h 6865619"/>
              <a:gd name="connsiteX5" fmla="*/ 607424 w 4019006"/>
              <a:gd name="connsiteY5" fmla="*/ 6865619 h 6865619"/>
              <a:gd name="connsiteX0" fmla="*/ 607424 w 4019006"/>
              <a:gd name="connsiteY0" fmla="*/ 6865619 h 6865619"/>
              <a:gd name="connsiteX1" fmla="*/ 0 w 4019006"/>
              <a:gd name="connsiteY1" fmla="*/ 946967 h 6865619"/>
              <a:gd name="connsiteX2" fmla="*/ 2729048 w 4019006"/>
              <a:gd name="connsiteY2" fmla="*/ 3537 h 6865619"/>
              <a:gd name="connsiteX3" fmla="*/ 4019006 w 4019006"/>
              <a:gd name="connsiteY3" fmla="*/ 0 h 6865619"/>
              <a:gd name="connsiteX4" fmla="*/ 1903912 w 4019006"/>
              <a:gd name="connsiteY4" fmla="*/ 6856480 h 6865619"/>
              <a:gd name="connsiteX5" fmla="*/ 607424 w 4019006"/>
              <a:gd name="connsiteY5" fmla="*/ 6865619 h 6865619"/>
              <a:gd name="connsiteX0" fmla="*/ 607424 w 4019006"/>
              <a:gd name="connsiteY0" fmla="*/ 6865619 h 6865619"/>
              <a:gd name="connsiteX1" fmla="*/ 0 w 4019006"/>
              <a:gd name="connsiteY1" fmla="*/ 946967 h 6865619"/>
              <a:gd name="connsiteX2" fmla="*/ 2729048 w 4019006"/>
              <a:gd name="connsiteY2" fmla="*/ 3537 h 6865619"/>
              <a:gd name="connsiteX3" fmla="*/ 4019006 w 4019006"/>
              <a:gd name="connsiteY3" fmla="*/ 0 h 6865619"/>
              <a:gd name="connsiteX4" fmla="*/ 1903912 w 4019006"/>
              <a:gd name="connsiteY4" fmla="*/ 6856480 h 6865619"/>
              <a:gd name="connsiteX5" fmla="*/ 607424 w 4019006"/>
              <a:gd name="connsiteY5" fmla="*/ 6865619 h 6865619"/>
              <a:gd name="connsiteX0" fmla="*/ 607424 w 4019006"/>
              <a:gd name="connsiteY0" fmla="*/ 6865619 h 6865619"/>
              <a:gd name="connsiteX1" fmla="*/ 0 w 4019006"/>
              <a:gd name="connsiteY1" fmla="*/ 946967 h 6865619"/>
              <a:gd name="connsiteX2" fmla="*/ 2694123 w 4019006"/>
              <a:gd name="connsiteY2" fmla="*/ 3537 h 6865619"/>
              <a:gd name="connsiteX3" fmla="*/ 4019006 w 4019006"/>
              <a:gd name="connsiteY3" fmla="*/ 0 h 6865619"/>
              <a:gd name="connsiteX4" fmla="*/ 1903912 w 4019006"/>
              <a:gd name="connsiteY4" fmla="*/ 6856480 h 6865619"/>
              <a:gd name="connsiteX5" fmla="*/ 607424 w 4019006"/>
              <a:gd name="connsiteY5" fmla="*/ 6865619 h 6865619"/>
              <a:gd name="connsiteX0" fmla="*/ 550274 w 3961856"/>
              <a:gd name="connsiteY0" fmla="*/ 6865619 h 6865619"/>
              <a:gd name="connsiteX1" fmla="*/ 0 w 3961856"/>
              <a:gd name="connsiteY1" fmla="*/ 1062729 h 6865619"/>
              <a:gd name="connsiteX2" fmla="*/ 2636973 w 3961856"/>
              <a:gd name="connsiteY2" fmla="*/ 3537 h 6865619"/>
              <a:gd name="connsiteX3" fmla="*/ 3961856 w 3961856"/>
              <a:gd name="connsiteY3" fmla="*/ 0 h 6865619"/>
              <a:gd name="connsiteX4" fmla="*/ 1846762 w 3961856"/>
              <a:gd name="connsiteY4" fmla="*/ 6856480 h 6865619"/>
              <a:gd name="connsiteX5" fmla="*/ 550274 w 3961856"/>
              <a:gd name="connsiteY5" fmla="*/ 6865619 h 6865619"/>
              <a:gd name="connsiteX0" fmla="*/ 616949 w 4028531"/>
              <a:gd name="connsiteY0" fmla="*/ 6865619 h 6865619"/>
              <a:gd name="connsiteX1" fmla="*/ 0 w 4028531"/>
              <a:gd name="connsiteY1" fmla="*/ 955236 h 6865619"/>
              <a:gd name="connsiteX2" fmla="*/ 2703648 w 4028531"/>
              <a:gd name="connsiteY2" fmla="*/ 3537 h 6865619"/>
              <a:gd name="connsiteX3" fmla="*/ 4028531 w 4028531"/>
              <a:gd name="connsiteY3" fmla="*/ 0 h 6865619"/>
              <a:gd name="connsiteX4" fmla="*/ 1913437 w 4028531"/>
              <a:gd name="connsiteY4" fmla="*/ 6856480 h 6865619"/>
              <a:gd name="connsiteX5" fmla="*/ 616949 w 4028531"/>
              <a:gd name="connsiteY5" fmla="*/ 6865619 h 686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28531" h="6865619">
                <a:moveTo>
                  <a:pt x="616949" y="6865619"/>
                </a:moveTo>
                <a:lnTo>
                  <a:pt x="0" y="955236"/>
                </a:lnTo>
                <a:lnTo>
                  <a:pt x="2703648" y="3537"/>
                </a:lnTo>
                <a:lnTo>
                  <a:pt x="4028531" y="0"/>
                </a:lnTo>
                <a:lnTo>
                  <a:pt x="1913437" y="6856480"/>
                </a:lnTo>
                <a:lnTo>
                  <a:pt x="616949" y="6865619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2" name="Vapaamuotoinen: Muoto 11">
            <a:extLst>
              <a:ext uri="{FF2B5EF4-FFF2-40B4-BE49-F238E27FC236}">
                <a16:creationId xmlns:a16="http://schemas.microsoft.com/office/drawing/2014/main" id="{451C1F37-4CC1-4448-B32A-A93A992D8028}"/>
              </a:ext>
            </a:extLst>
          </p:cNvPr>
          <p:cNvSpPr/>
          <p:nvPr userDrawn="1"/>
        </p:nvSpPr>
        <p:spPr>
          <a:xfrm>
            <a:off x="646611" y="5122545"/>
            <a:ext cx="3051493" cy="1735773"/>
          </a:xfrm>
          <a:custGeom>
            <a:avLst/>
            <a:gdLst>
              <a:gd name="connsiteX0" fmla="*/ 0 w 3230880"/>
              <a:gd name="connsiteY0" fmla="*/ 2354580 h 2354580"/>
              <a:gd name="connsiteX1" fmla="*/ 3230880 w 3230880"/>
              <a:gd name="connsiteY1" fmla="*/ 0 h 2354580"/>
              <a:gd name="connsiteX2" fmla="*/ 2484120 w 3230880"/>
              <a:gd name="connsiteY2" fmla="*/ 2346960 h 2354580"/>
              <a:gd name="connsiteX3" fmla="*/ 0 w 3230880"/>
              <a:gd name="connsiteY3" fmla="*/ 2354580 h 2354580"/>
              <a:gd name="connsiteX0" fmla="*/ 0 w 3249930"/>
              <a:gd name="connsiteY0" fmla="*/ 2351405 h 2351405"/>
              <a:gd name="connsiteX1" fmla="*/ 3249930 w 3249930"/>
              <a:gd name="connsiteY1" fmla="*/ 0 h 2351405"/>
              <a:gd name="connsiteX2" fmla="*/ 2503170 w 3249930"/>
              <a:gd name="connsiteY2" fmla="*/ 2346960 h 2351405"/>
              <a:gd name="connsiteX3" fmla="*/ 0 w 3249930"/>
              <a:gd name="connsiteY3" fmla="*/ 2351405 h 2351405"/>
              <a:gd name="connsiteX0" fmla="*/ 0 w 3237230"/>
              <a:gd name="connsiteY0" fmla="*/ 2354580 h 2354580"/>
              <a:gd name="connsiteX1" fmla="*/ 3237230 w 3237230"/>
              <a:gd name="connsiteY1" fmla="*/ 0 h 2354580"/>
              <a:gd name="connsiteX2" fmla="*/ 2503170 w 3237230"/>
              <a:gd name="connsiteY2" fmla="*/ 2350135 h 2354580"/>
              <a:gd name="connsiteX3" fmla="*/ 0 w 3237230"/>
              <a:gd name="connsiteY3" fmla="*/ 2354580 h 2354580"/>
              <a:gd name="connsiteX0" fmla="*/ 0 w 3046730"/>
              <a:gd name="connsiteY0" fmla="*/ 1744980 h 1744980"/>
              <a:gd name="connsiteX1" fmla="*/ 3046730 w 3046730"/>
              <a:gd name="connsiteY1" fmla="*/ 0 h 1744980"/>
              <a:gd name="connsiteX2" fmla="*/ 2503170 w 3046730"/>
              <a:gd name="connsiteY2" fmla="*/ 1740535 h 1744980"/>
              <a:gd name="connsiteX3" fmla="*/ 0 w 3046730"/>
              <a:gd name="connsiteY3" fmla="*/ 1744980 h 1744980"/>
              <a:gd name="connsiteX0" fmla="*/ 0 w 3046730"/>
              <a:gd name="connsiteY0" fmla="*/ 1744980 h 1744980"/>
              <a:gd name="connsiteX1" fmla="*/ 3046730 w 3046730"/>
              <a:gd name="connsiteY1" fmla="*/ 0 h 1744980"/>
              <a:gd name="connsiteX2" fmla="*/ 2355532 w 3046730"/>
              <a:gd name="connsiteY2" fmla="*/ 1740535 h 1744980"/>
              <a:gd name="connsiteX3" fmla="*/ 0 w 3046730"/>
              <a:gd name="connsiteY3" fmla="*/ 1744980 h 1744980"/>
              <a:gd name="connsiteX0" fmla="*/ 0 w 3051493"/>
              <a:gd name="connsiteY0" fmla="*/ 1740217 h 1740217"/>
              <a:gd name="connsiteX1" fmla="*/ 3051493 w 3051493"/>
              <a:gd name="connsiteY1" fmla="*/ 0 h 1740217"/>
              <a:gd name="connsiteX2" fmla="*/ 2355532 w 3051493"/>
              <a:gd name="connsiteY2" fmla="*/ 1735772 h 1740217"/>
              <a:gd name="connsiteX3" fmla="*/ 0 w 3051493"/>
              <a:gd name="connsiteY3" fmla="*/ 1740217 h 1740217"/>
              <a:gd name="connsiteX0" fmla="*/ 0 w 3051493"/>
              <a:gd name="connsiteY0" fmla="*/ 1740217 h 1740217"/>
              <a:gd name="connsiteX1" fmla="*/ 3051493 w 3051493"/>
              <a:gd name="connsiteY1" fmla="*/ 0 h 1740217"/>
              <a:gd name="connsiteX2" fmla="*/ 2222182 w 3051493"/>
              <a:gd name="connsiteY2" fmla="*/ 1652429 h 1740217"/>
              <a:gd name="connsiteX3" fmla="*/ 0 w 3051493"/>
              <a:gd name="connsiteY3" fmla="*/ 1740217 h 1740217"/>
              <a:gd name="connsiteX0" fmla="*/ 0 w 3051493"/>
              <a:gd name="connsiteY0" fmla="*/ 1740217 h 1740535"/>
              <a:gd name="connsiteX1" fmla="*/ 3051493 w 3051493"/>
              <a:gd name="connsiteY1" fmla="*/ 0 h 1740535"/>
              <a:gd name="connsiteX2" fmla="*/ 2355532 w 3051493"/>
              <a:gd name="connsiteY2" fmla="*/ 1740535 h 1740535"/>
              <a:gd name="connsiteX3" fmla="*/ 0 w 3051493"/>
              <a:gd name="connsiteY3" fmla="*/ 1740217 h 1740535"/>
              <a:gd name="connsiteX0" fmla="*/ 0 w 3051493"/>
              <a:gd name="connsiteY0" fmla="*/ 1735455 h 1735773"/>
              <a:gd name="connsiteX1" fmla="*/ 3051493 w 3051493"/>
              <a:gd name="connsiteY1" fmla="*/ 0 h 1735773"/>
              <a:gd name="connsiteX2" fmla="*/ 2355532 w 3051493"/>
              <a:gd name="connsiteY2" fmla="*/ 1735773 h 1735773"/>
              <a:gd name="connsiteX3" fmla="*/ 0 w 3051493"/>
              <a:gd name="connsiteY3" fmla="*/ 1735455 h 1735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1493" h="1735773">
                <a:moveTo>
                  <a:pt x="0" y="1735455"/>
                </a:moveTo>
                <a:lnTo>
                  <a:pt x="3051493" y="0"/>
                </a:lnTo>
                <a:lnTo>
                  <a:pt x="2355532" y="1735773"/>
                </a:lnTo>
                <a:lnTo>
                  <a:pt x="0" y="1735455"/>
                </a:lnTo>
                <a:close/>
              </a:path>
            </a:pathLst>
          </a:custGeom>
          <a:solidFill>
            <a:srgbClr val="1366AA">
              <a:alpha val="6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81543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- Kaksi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720003" y="381000"/>
            <a:ext cx="10731165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720002" y="1685676"/>
            <a:ext cx="531743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Clr>
                <a:srgbClr val="378DC4"/>
              </a:buClr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60800" indent="-230400">
              <a:buFont typeface="Arial" panose="020B0604020202020204" pitchFamily="34" charset="0"/>
              <a:buChar char="‒"/>
              <a:defRPr sz="1600" i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92000" indent="-194400">
              <a:buFont typeface="Arial" panose="020B0604020202020204" pitchFamily="34" charset="0"/>
              <a:buChar char="‒"/>
              <a:defRPr sz="1400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7200" indent="-228600">
              <a:buFont typeface="Arial" panose="020B0604020202020204" pitchFamily="34" charset="0"/>
              <a:buChar char="‒"/>
              <a:defRPr sz="1300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8"/>
          </p:nvPr>
        </p:nvSpPr>
        <p:spPr>
          <a:xfrm>
            <a:off x="6183362" y="1685676"/>
            <a:ext cx="5229705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Clr>
                <a:srgbClr val="378DC4"/>
              </a:buClr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60800" indent="-230400">
              <a:buFont typeface="Arial" panose="020B0604020202020204" pitchFamily="34" charset="0"/>
              <a:buChar char="‒"/>
              <a:defRPr sz="1600" i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92000" indent="-194400">
              <a:buFont typeface="Arial" panose="020B0604020202020204" pitchFamily="34" charset="0"/>
              <a:buChar char="‒"/>
              <a:defRPr sz="1400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7200" indent="-228600">
              <a:buFont typeface="Arial" panose="020B0604020202020204" pitchFamily="34" charset="0"/>
              <a:buChar char="‒"/>
              <a:defRPr sz="1300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19667" y="6048320"/>
            <a:ext cx="10731500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Date Placeholder 7"/>
          <p:cNvSpPr>
            <a:spLocks noGrp="1"/>
          </p:cNvSpPr>
          <p:nvPr>
            <p:ph type="dt" sz="half" idx="15"/>
          </p:nvPr>
        </p:nvSpPr>
        <p:spPr>
          <a:xfrm>
            <a:off x="6587067" y="6298084"/>
            <a:ext cx="4826000" cy="1857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C866E-17CE-4BA3-AC10-2F2207232F9F}" type="datetime1">
              <a:rPr lang="fi-FI" smtClean="0"/>
              <a:t>6.2.2023</a:t>
            </a:fld>
            <a:endParaRPr lang="fi-FI" dirty="0"/>
          </a:p>
        </p:txBody>
      </p:sp>
      <p:sp>
        <p:nvSpPr>
          <p:cNvPr id="18" name="Slide Number Placeholder 9"/>
          <p:cNvSpPr>
            <a:spLocks noGrp="1"/>
          </p:cNvSpPr>
          <p:nvPr>
            <p:ph type="sldNum" sz="quarter" idx="17"/>
          </p:nvPr>
        </p:nvSpPr>
        <p:spPr>
          <a:xfrm>
            <a:off x="6587067" y="6483823"/>
            <a:ext cx="4826000" cy="161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7628F-9402-FB47-93B5-FC3C3BFEEBE0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AEA15439-EFFF-4FD1-85B6-3148D8BC0B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1434" y="6045445"/>
            <a:ext cx="1783907" cy="80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151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- tekstipalsta +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720003" y="381000"/>
            <a:ext cx="10731165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720002" y="1685676"/>
            <a:ext cx="531743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Clr>
                <a:srgbClr val="378DC4"/>
              </a:buClr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60800" indent="-230400">
              <a:buFont typeface="Arial" panose="020B0604020202020204" pitchFamily="34" charset="0"/>
              <a:buChar char="‒"/>
              <a:defRPr sz="1600" i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92000" indent="-194400">
              <a:buFont typeface="Arial" panose="020B0604020202020204" pitchFamily="34" charset="0"/>
              <a:buChar char="‒"/>
              <a:defRPr sz="1400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7200" indent="-228600">
              <a:buFont typeface="Arial" panose="020B0604020202020204" pitchFamily="34" charset="0"/>
              <a:buChar char="‒"/>
              <a:defRPr sz="1300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8"/>
          </p:nvPr>
        </p:nvSpPr>
        <p:spPr>
          <a:xfrm>
            <a:off x="6183362" y="1685676"/>
            <a:ext cx="5229705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Clr>
                <a:srgbClr val="378DC4"/>
              </a:buClr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60800" indent="-230400">
              <a:buFont typeface="Arial" panose="020B0604020202020204" pitchFamily="34" charset="0"/>
              <a:buChar char="‒"/>
              <a:defRPr sz="1600" i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92000" indent="-194400">
              <a:buFont typeface="Arial" panose="020B0604020202020204" pitchFamily="34" charset="0"/>
              <a:buChar char="‒"/>
              <a:defRPr sz="1400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7200" indent="-228600">
              <a:buFont typeface="Arial" panose="020B0604020202020204" pitchFamily="34" charset="0"/>
              <a:buChar char="‒"/>
              <a:defRPr sz="1300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fi-FI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19667" y="6048320"/>
            <a:ext cx="10731500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Date Placeholder 7"/>
          <p:cNvSpPr>
            <a:spLocks noGrp="1"/>
          </p:cNvSpPr>
          <p:nvPr>
            <p:ph type="dt" sz="half" idx="15"/>
          </p:nvPr>
        </p:nvSpPr>
        <p:spPr>
          <a:xfrm>
            <a:off x="6587067" y="6298084"/>
            <a:ext cx="4826000" cy="1857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C866E-17CE-4BA3-AC10-2F2207232F9F}" type="datetime1">
              <a:rPr lang="fi-FI" smtClean="0"/>
              <a:t>6.2.2023</a:t>
            </a:fld>
            <a:endParaRPr lang="fi-FI" dirty="0"/>
          </a:p>
        </p:txBody>
      </p:sp>
      <p:sp>
        <p:nvSpPr>
          <p:cNvPr id="18" name="Slide Number Placeholder 9"/>
          <p:cNvSpPr>
            <a:spLocks noGrp="1"/>
          </p:cNvSpPr>
          <p:nvPr>
            <p:ph type="sldNum" sz="quarter" idx="17"/>
          </p:nvPr>
        </p:nvSpPr>
        <p:spPr>
          <a:xfrm>
            <a:off x="6587067" y="6483823"/>
            <a:ext cx="4826000" cy="161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7628F-9402-FB47-93B5-FC3C3BFEEBE0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AEA15439-EFFF-4FD1-85B6-3148D8BC0B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1434" y="6045445"/>
            <a:ext cx="1783907" cy="80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501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- tekstipalsta + kuva + ku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720003" y="381000"/>
            <a:ext cx="10731165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720002" y="1685676"/>
            <a:ext cx="531743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Clr>
                <a:srgbClr val="378DC4"/>
              </a:buClr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60800" indent="-230400">
              <a:buFont typeface="Arial" panose="020B0604020202020204" pitchFamily="34" charset="0"/>
              <a:buChar char="‒"/>
              <a:defRPr sz="1600" i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92000" indent="-194400">
              <a:buFont typeface="Arial" panose="020B0604020202020204" pitchFamily="34" charset="0"/>
              <a:buChar char="‒"/>
              <a:defRPr sz="1400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7200" indent="-228600">
              <a:buFont typeface="Arial" panose="020B0604020202020204" pitchFamily="34" charset="0"/>
              <a:buChar char="‒"/>
              <a:defRPr sz="1300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8"/>
          </p:nvPr>
        </p:nvSpPr>
        <p:spPr>
          <a:xfrm>
            <a:off x="6183362" y="1685676"/>
            <a:ext cx="5229705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Clr>
                <a:srgbClr val="378DC4"/>
              </a:buClr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60800" indent="-230400">
              <a:buFont typeface="Arial" panose="020B0604020202020204" pitchFamily="34" charset="0"/>
              <a:buChar char="‒"/>
              <a:defRPr sz="1600" i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92000" indent="-194400">
              <a:buFont typeface="Arial" panose="020B0604020202020204" pitchFamily="34" charset="0"/>
              <a:buChar char="‒"/>
              <a:defRPr sz="1400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7200" indent="-228600">
              <a:buFont typeface="Arial" panose="020B0604020202020204" pitchFamily="34" charset="0"/>
              <a:buChar char="‒"/>
              <a:defRPr sz="1300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fi-FI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19667" y="6048320"/>
            <a:ext cx="10731500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Date Placeholder 7"/>
          <p:cNvSpPr>
            <a:spLocks noGrp="1"/>
          </p:cNvSpPr>
          <p:nvPr>
            <p:ph type="dt" sz="half" idx="15"/>
          </p:nvPr>
        </p:nvSpPr>
        <p:spPr>
          <a:xfrm>
            <a:off x="6587067" y="6298084"/>
            <a:ext cx="4826000" cy="1857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C866E-17CE-4BA3-AC10-2F2207232F9F}" type="datetime1">
              <a:rPr lang="fi-FI" smtClean="0"/>
              <a:t>6.2.2023</a:t>
            </a:fld>
            <a:endParaRPr lang="fi-FI" dirty="0"/>
          </a:p>
        </p:txBody>
      </p:sp>
      <p:sp>
        <p:nvSpPr>
          <p:cNvPr id="18" name="Slide Number Placeholder 9"/>
          <p:cNvSpPr>
            <a:spLocks noGrp="1"/>
          </p:cNvSpPr>
          <p:nvPr>
            <p:ph type="sldNum" sz="quarter" idx="17"/>
          </p:nvPr>
        </p:nvSpPr>
        <p:spPr>
          <a:xfrm>
            <a:off x="6587067" y="6483823"/>
            <a:ext cx="4826000" cy="161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7628F-9402-FB47-93B5-FC3C3BFEEBE0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AEA15439-EFFF-4FD1-85B6-3148D8BC0B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1434" y="6045445"/>
            <a:ext cx="1783907" cy="809680"/>
          </a:xfrm>
          <a:prstGeom prst="rect">
            <a:avLst/>
          </a:prstGeom>
        </p:spPr>
      </p:pic>
      <p:sp>
        <p:nvSpPr>
          <p:cNvPr id="13" name="Vapaamuotoinen: Muoto 12">
            <a:extLst>
              <a:ext uri="{FF2B5EF4-FFF2-40B4-BE49-F238E27FC236}">
                <a16:creationId xmlns:a16="http://schemas.microsoft.com/office/drawing/2014/main" id="{5C44CB59-1B4F-4084-940B-6183553AF038}"/>
              </a:ext>
            </a:extLst>
          </p:cNvPr>
          <p:cNvSpPr/>
          <p:nvPr userDrawn="1"/>
        </p:nvSpPr>
        <p:spPr>
          <a:xfrm>
            <a:off x="6096000" y="0"/>
            <a:ext cx="6102350" cy="2570006"/>
          </a:xfrm>
          <a:custGeom>
            <a:avLst/>
            <a:gdLst>
              <a:gd name="connsiteX0" fmla="*/ 0 w 3422650"/>
              <a:gd name="connsiteY0" fmla="*/ 0 h 1441450"/>
              <a:gd name="connsiteX1" fmla="*/ 3422650 w 3422650"/>
              <a:gd name="connsiteY1" fmla="*/ 1441450 h 1441450"/>
              <a:gd name="connsiteX2" fmla="*/ 3409950 w 3422650"/>
              <a:gd name="connsiteY2" fmla="*/ 0 h 1441450"/>
              <a:gd name="connsiteX3" fmla="*/ 0 w 3422650"/>
              <a:gd name="connsiteY3" fmla="*/ 0 h 144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2650" h="1441450">
                <a:moveTo>
                  <a:pt x="0" y="0"/>
                </a:moveTo>
                <a:lnTo>
                  <a:pt x="3422650" y="1441450"/>
                </a:lnTo>
                <a:lnTo>
                  <a:pt x="340995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4" name="Vapaamuotoinen: Muoto 13">
            <a:extLst>
              <a:ext uri="{FF2B5EF4-FFF2-40B4-BE49-F238E27FC236}">
                <a16:creationId xmlns:a16="http://schemas.microsoft.com/office/drawing/2014/main" id="{5CBC45A6-3B94-43D3-981F-049DEF451E7F}"/>
              </a:ext>
            </a:extLst>
          </p:cNvPr>
          <p:cNvSpPr/>
          <p:nvPr userDrawn="1"/>
        </p:nvSpPr>
        <p:spPr>
          <a:xfrm>
            <a:off x="10561688" y="-12701"/>
            <a:ext cx="1630312" cy="5106047"/>
          </a:xfrm>
          <a:custGeom>
            <a:avLst/>
            <a:gdLst>
              <a:gd name="connsiteX0" fmla="*/ 0 w 914400"/>
              <a:gd name="connsiteY0" fmla="*/ 0 h 2863850"/>
              <a:gd name="connsiteX1" fmla="*/ 914400 w 914400"/>
              <a:gd name="connsiteY1" fmla="*/ 2863850 h 2863850"/>
              <a:gd name="connsiteX2" fmla="*/ 914400 w 914400"/>
              <a:gd name="connsiteY2" fmla="*/ 6350 h 2863850"/>
              <a:gd name="connsiteX3" fmla="*/ 0 w 914400"/>
              <a:gd name="connsiteY3" fmla="*/ 0 h 286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" h="2863850">
                <a:moveTo>
                  <a:pt x="0" y="0"/>
                </a:moveTo>
                <a:lnTo>
                  <a:pt x="914400" y="2863850"/>
                </a:lnTo>
                <a:lnTo>
                  <a:pt x="914400" y="6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46791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720003" y="381000"/>
            <a:ext cx="10731165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19667" y="6048320"/>
            <a:ext cx="10731500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Date Placeholder 7"/>
          <p:cNvSpPr>
            <a:spLocks noGrp="1"/>
          </p:cNvSpPr>
          <p:nvPr>
            <p:ph type="dt" sz="half" idx="15"/>
          </p:nvPr>
        </p:nvSpPr>
        <p:spPr>
          <a:xfrm>
            <a:off x="6587067" y="6298084"/>
            <a:ext cx="4826000" cy="1857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195C47-C6ED-4B94-86A5-1E33528D2E24}" type="datetime1">
              <a:rPr lang="fi-FI" smtClean="0"/>
              <a:t>6.2.2023</a:t>
            </a:fld>
            <a:endParaRPr lang="fi-FI" dirty="0"/>
          </a:p>
        </p:txBody>
      </p:sp>
      <p:sp>
        <p:nvSpPr>
          <p:cNvPr id="16" name="Slide Number Placeholder 9"/>
          <p:cNvSpPr>
            <a:spLocks noGrp="1"/>
          </p:cNvSpPr>
          <p:nvPr>
            <p:ph type="sldNum" sz="quarter" idx="17"/>
          </p:nvPr>
        </p:nvSpPr>
        <p:spPr>
          <a:xfrm>
            <a:off x="6587067" y="6483823"/>
            <a:ext cx="4826000" cy="161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7628F-9402-FB47-93B5-FC3C3BFEEBE0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0A38C556-5FC8-4681-B9DB-468D99BCAC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1434" y="6045445"/>
            <a:ext cx="1783907" cy="80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901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+ ku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720003" y="381000"/>
            <a:ext cx="6722197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19667" y="6048320"/>
            <a:ext cx="10731500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Date Placeholder 7"/>
          <p:cNvSpPr>
            <a:spLocks noGrp="1"/>
          </p:cNvSpPr>
          <p:nvPr>
            <p:ph type="dt" sz="half" idx="15"/>
          </p:nvPr>
        </p:nvSpPr>
        <p:spPr>
          <a:xfrm>
            <a:off x="6587067" y="6298084"/>
            <a:ext cx="4826000" cy="1857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195C47-C6ED-4B94-86A5-1E33528D2E24}" type="datetime1">
              <a:rPr lang="fi-FI" smtClean="0"/>
              <a:t>6.2.2023</a:t>
            </a:fld>
            <a:endParaRPr lang="fi-FI" dirty="0"/>
          </a:p>
        </p:txBody>
      </p:sp>
      <p:sp>
        <p:nvSpPr>
          <p:cNvPr id="16" name="Slide Number Placeholder 9"/>
          <p:cNvSpPr>
            <a:spLocks noGrp="1"/>
          </p:cNvSpPr>
          <p:nvPr>
            <p:ph type="sldNum" sz="quarter" idx="17"/>
          </p:nvPr>
        </p:nvSpPr>
        <p:spPr>
          <a:xfrm>
            <a:off x="6587067" y="6483823"/>
            <a:ext cx="4826000" cy="161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7628F-9402-FB47-93B5-FC3C3BFEEBE0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0A38C556-5FC8-4681-B9DB-468D99BCAC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1434" y="6045445"/>
            <a:ext cx="1783907" cy="809680"/>
          </a:xfrm>
          <a:prstGeom prst="rect">
            <a:avLst/>
          </a:prstGeom>
        </p:spPr>
      </p:pic>
      <p:sp>
        <p:nvSpPr>
          <p:cNvPr id="8" name="Vapaamuotoinen: Muoto 7">
            <a:extLst>
              <a:ext uri="{FF2B5EF4-FFF2-40B4-BE49-F238E27FC236}">
                <a16:creationId xmlns:a16="http://schemas.microsoft.com/office/drawing/2014/main" id="{62C63C96-A267-47D3-B41B-9AD7D61B314A}"/>
              </a:ext>
            </a:extLst>
          </p:cNvPr>
          <p:cNvSpPr/>
          <p:nvPr userDrawn="1"/>
        </p:nvSpPr>
        <p:spPr>
          <a:xfrm>
            <a:off x="6096000" y="0"/>
            <a:ext cx="6102350" cy="2570006"/>
          </a:xfrm>
          <a:custGeom>
            <a:avLst/>
            <a:gdLst>
              <a:gd name="connsiteX0" fmla="*/ 0 w 3422650"/>
              <a:gd name="connsiteY0" fmla="*/ 0 h 1441450"/>
              <a:gd name="connsiteX1" fmla="*/ 3422650 w 3422650"/>
              <a:gd name="connsiteY1" fmla="*/ 1441450 h 1441450"/>
              <a:gd name="connsiteX2" fmla="*/ 3409950 w 3422650"/>
              <a:gd name="connsiteY2" fmla="*/ 0 h 1441450"/>
              <a:gd name="connsiteX3" fmla="*/ 0 w 3422650"/>
              <a:gd name="connsiteY3" fmla="*/ 0 h 144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2650" h="1441450">
                <a:moveTo>
                  <a:pt x="0" y="0"/>
                </a:moveTo>
                <a:lnTo>
                  <a:pt x="3422650" y="1441450"/>
                </a:lnTo>
                <a:lnTo>
                  <a:pt x="340995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9" name="Vapaamuotoinen: Muoto 8">
            <a:extLst>
              <a:ext uri="{FF2B5EF4-FFF2-40B4-BE49-F238E27FC236}">
                <a16:creationId xmlns:a16="http://schemas.microsoft.com/office/drawing/2014/main" id="{D2E8CE73-9BF6-4360-90C2-466273E512D7}"/>
              </a:ext>
            </a:extLst>
          </p:cNvPr>
          <p:cNvSpPr/>
          <p:nvPr userDrawn="1"/>
        </p:nvSpPr>
        <p:spPr>
          <a:xfrm>
            <a:off x="10561688" y="-12701"/>
            <a:ext cx="1630312" cy="5106047"/>
          </a:xfrm>
          <a:custGeom>
            <a:avLst/>
            <a:gdLst>
              <a:gd name="connsiteX0" fmla="*/ 0 w 914400"/>
              <a:gd name="connsiteY0" fmla="*/ 0 h 2863850"/>
              <a:gd name="connsiteX1" fmla="*/ 914400 w 914400"/>
              <a:gd name="connsiteY1" fmla="*/ 2863850 h 2863850"/>
              <a:gd name="connsiteX2" fmla="*/ 914400 w 914400"/>
              <a:gd name="connsiteY2" fmla="*/ 6350 h 2863850"/>
              <a:gd name="connsiteX3" fmla="*/ 0 w 914400"/>
              <a:gd name="connsiteY3" fmla="*/ 0 h 286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" h="2863850">
                <a:moveTo>
                  <a:pt x="0" y="0"/>
                </a:moveTo>
                <a:lnTo>
                  <a:pt x="914400" y="2863850"/>
                </a:lnTo>
                <a:lnTo>
                  <a:pt x="914400" y="6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8441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>
            <a:off x="719667" y="6048320"/>
            <a:ext cx="10731500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7"/>
          <p:cNvSpPr>
            <a:spLocks noGrp="1"/>
          </p:cNvSpPr>
          <p:nvPr>
            <p:ph type="dt" sz="half" idx="15"/>
          </p:nvPr>
        </p:nvSpPr>
        <p:spPr>
          <a:xfrm>
            <a:off x="6587067" y="6298084"/>
            <a:ext cx="4826000" cy="1857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9F22D-1183-408D-8AA6-A22F3114EC0B}" type="datetime1">
              <a:rPr lang="fi-FI" smtClean="0"/>
              <a:t>6.2.2023</a:t>
            </a:fld>
            <a:endParaRPr lang="fi-FI" dirty="0"/>
          </a:p>
        </p:txBody>
      </p:sp>
      <p:sp>
        <p:nvSpPr>
          <p:cNvPr id="14" name="Slide Number Placeholder 9"/>
          <p:cNvSpPr>
            <a:spLocks noGrp="1"/>
          </p:cNvSpPr>
          <p:nvPr>
            <p:ph type="sldNum" sz="quarter" idx="17"/>
          </p:nvPr>
        </p:nvSpPr>
        <p:spPr>
          <a:xfrm>
            <a:off x="6587067" y="6483823"/>
            <a:ext cx="4826000" cy="161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7628F-9402-FB47-93B5-FC3C3BFEEBE0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3074A1D7-D388-4E58-973D-F47BBAC824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1434" y="6045445"/>
            <a:ext cx="1783907" cy="80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4990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5100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BC8AB-925B-45A1-A049-F29A759155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000BE5-C08F-4F09-8C4A-6763518554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E7BAF-69FB-4D02-AD4B-CF17A6AD9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A269E-B287-4D1A-BA80-3F0D99491147}" type="datetimeFigureOut">
              <a:rPr lang="en-GB" smtClean="0"/>
              <a:t>06/02/2023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A1AE06-5966-4632-8D8E-2FF9ADDDE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6EF039-DA57-4460-A4E5-53BBF215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6CAA2-1C34-4A80-83FD-6778EB82A4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14115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4B813-0803-44B8-92F1-5C0E490AB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61F7A-5A10-4968-BCEE-9EBD1683B6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8B5A3-4EF3-4531-B8F4-609DD1ED3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A269E-B287-4D1A-BA80-3F0D99491147}" type="datetimeFigureOut">
              <a:rPr lang="en-GB" smtClean="0"/>
              <a:t>06/02/2023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AF6FA-AC34-40AF-AB23-1C30BCEF2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5A25C-CBF7-4AD6-8752-6F37015DB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6CAA2-1C34-4A80-83FD-6778EB82A4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73543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E915F-77CE-4733-8482-1AF46DF07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4271AD-C3E6-41D4-ABAC-2BE7C096A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2B1EF-D732-490B-96B1-0AAFF57A9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A269E-B287-4D1A-BA80-3F0D99491147}" type="datetimeFigureOut">
              <a:rPr lang="en-GB" smtClean="0"/>
              <a:t>06/02/2023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8F183-6A7E-4CC1-ADA4-49539803F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0144A5-83A6-4E16-9CE2-9BD253B3C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6CAA2-1C34-4A80-83FD-6778EB82A4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7956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inen kansi">
    <p:bg>
      <p:bgPr>
        <a:solidFill>
          <a:srgbClr val="378D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 userDrawn="1">
            <p:ph type="ctrTitle"/>
          </p:nvPr>
        </p:nvSpPr>
        <p:spPr>
          <a:xfrm>
            <a:off x="4914900" y="2945332"/>
            <a:ext cx="6536267" cy="212326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600" b="1" spc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3" name="Vapaamuotoinen: Muoto 12">
            <a:extLst>
              <a:ext uri="{FF2B5EF4-FFF2-40B4-BE49-F238E27FC236}">
                <a16:creationId xmlns:a16="http://schemas.microsoft.com/office/drawing/2014/main" id="{8D08D294-216F-442D-97F7-E95BB942B012}"/>
              </a:ext>
            </a:extLst>
          </p:cNvPr>
          <p:cNvSpPr/>
          <p:nvPr userDrawn="1"/>
        </p:nvSpPr>
        <p:spPr>
          <a:xfrm>
            <a:off x="0" y="-38100"/>
            <a:ext cx="5143500" cy="6896100"/>
          </a:xfrm>
          <a:custGeom>
            <a:avLst/>
            <a:gdLst>
              <a:gd name="connsiteX0" fmla="*/ 1699260 w 5143500"/>
              <a:gd name="connsiteY0" fmla="*/ 6896100 h 6911340"/>
              <a:gd name="connsiteX1" fmla="*/ 0 w 5143500"/>
              <a:gd name="connsiteY1" fmla="*/ 0 h 6911340"/>
              <a:gd name="connsiteX2" fmla="*/ 5143500 w 5143500"/>
              <a:gd name="connsiteY2" fmla="*/ 30480 h 6911340"/>
              <a:gd name="connsiteX3" fmla="*/ 3002280 w 5143500"/>
              <a:gd name="connsiteY3" fmla="*/ 6911340 h 6911340"/>
              <a:gd name="connsiteX4" fmla="*/ 1699260 w 5143500"/>
              <a:gd name="connsiteY4" fmla="*/ 6896100 h 6911340"/>
              <a:gd name="connsiteX0" fmla="*/ 1699260 w 5143500"/>
              <a:gd name="connsiteY0" fmla="*/ 6896100 h 6896100"/>
              <a:gd name="connsiteX1" fmla="*/ 0 w 5143500"/>
              <a:gd name="connsiteY1" fmla="*/ 0 h 6896100"/>
              <a:gd name="connsiteX2" fmla="*/ 5143500 w 5143500"/>
              <a:gd name="connsiteY2" fmla="*/ 30480 h 6896100"/>
              <a:gd name="connsiteX3" fmla="*/ 3002280 w 5143500"/>
              <a:gd name="connsiteY3" fmla="*/ 6895465 h 6896100"/>
              <a:gd name="connsiteX4" fmla="*/ 1699260 w 5143500"/>
              <a:gd name="connsiteY4" fmla="*/ 6896100 h 689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43500" h="6896100">
                <a:moveTo>
                  <a:pt x="1699260" y="6896100"/>
                </a:moveTo>
                <a:lnTo>
                  <a:pt x="0" y="0"/>
                </a:lnTo>
                <a:lnTo>
                  <a:pt x="5143500" y="30480"/>
                </a:lnTo>
                <a:lnTo>
                  <a:pt x="3002280" y="6895465"/>
                </a:lnTo>
                <a:lnTo>
                  <a:pt x="1699260" y="6896100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4" name="Vapaamuotoinen: Muoto 13">
            <a:extLst>
              <a:ext uri="{FF2B5EF4-FFF2-40B4-BE49-F238E27FC236}">
                <a16:creationId xmlns:a16="http://schemas.microsoft.com/office/drawing/2014/main" id="{7BC346B6-D59F-4922-88E5-422A8B3E4AA0}"/>
              </a:ext>
            </a:extLst>
          </p:cNvPr>
          <p:cNvSpPr/>
          <p:nvPr userDrawn="1"/>
        </p:nvSpPr>
        <p:spPr>
          <a:xfrm>
            <a:off x="499110" y="4507864"/>
            <a:ext cx="3237230" cy="2354580"/>
          </a:xfrm>
          <a:custGeom>
            <a:avLst/>
            <a:gdLst>
              <a:gd name="connsiteX0" fmla="*/ 0 w 3230880"/>
              <a:gd name="connsiteY0" fmla="*/ 2354580 h 2354580"/>
              <a:gd name="connsiteX1" fmla="*/ 3230880 w 3230880"/>
              <a:gd name="connsiteY1" fmla="*/ 0 h 2354580"/>
              <a:gd name="connsiteX2" fmla="*/ 2484120 w 3230880"/>
              <a:gd name="connsiteY2" fmla="*/ 2346960 h 2354580"/>
              <a:gd name="connsiteX3" fmla="*/ 0 w 3230880"/>
              <a:gd name="connsiteY3" fmla="*/ 2354580 h 2354580"/>
              <a:gd name="connsiteX0" fmla="*/ 0 w 3249930"/>
              <a:gd name="connsiteY0" fmla="*/ 2351405 h 2351405"/>
              <a:gd name="connsiteX1" fmla="*/ 3249930 w 3249930"/>
              <a:gd name="connsiteY1" fmla="*/ 0 h 2351405"/>
              <a:gd name="connsiteX2" fmla="*/ 2503170 w 3249930"/>
              <a:gd name="connsiteY2" fmla="*/ 2346960 h 2351405"/>
              <a:gd name="connsiteX3" fmla="*/ 0 w 3249930"/>
              <a:gd name="connsiteY3" fmla="*/ 2351405 h 2351405"/>
              <a:gd name="connsiteX0" fmla="*/ 0 w 3237230"/>
              <a:gd name="connsiteY0" fmla="*/ 2354580 h 2354580"/>
              <a:gd name="connsiteX1" fmla="*/ 3237230 w 3237230"/>
              <a:gd name="connsiteY1" fmla="*/ 0 h 2354580"/>
              <a:gd name="connsiteX2" fmla="*/ 2503170 w 3237230"/>
              <a:gd name="connsiteY2" fmla="*/ 2350135 h 2354580"/>
              <a:gd name="connsiteX3" fmla="*/ 0 w 3237230"/>
              <a:gd name="connsiteY3" fmla="*/ 2354580 h 235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7230" h="2354580">
                <a:moveTo>
                  <a:pt x="0" y="2354580"/>
                </a:moveTo>
                <a:lnTo>
                  <a:pt x="3237230" y="0"/>
                </a:lnTo>
                <a:lnTo>
                  <a:pt x="2503170" y="2350135"/>
                </a:lnTo>
                <a:lnTo>
                  <a:pt x="0" y="2354580"/>
                </a:lnTo>
                <a:close/>
              </a:path>
            </a:pathLst>
          </a:custGeom>
          <a:solidFill>
            <a:srgbClr val="1366AA">
              <a:alpha val="6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6" name="Subtitle 2"/>
          <p:cNvSpPr>
            <a:spLocks noGrp="1"/>
          </p:cNvSpPr>
          <p:nvPr userDrawn="1">
            <p:ph type="subTitle" idx="1"/>
          </p:nvPr>
        </p:nvSpPr>
        <p:spPr>
          <a:xfrm>
            <a:off x="4914899" y="5283200"/>
            <a:ext cx="6536267" cy="57739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800" i="0">
                <a:solidFill>
                  <a:schemeClr val="bg1"/>
                </a:solidFill>
                <a:latin typeface="+mj-lt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28DD16B1-C813-4162-9E56-887B1E2D62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700"/>
            <a:ext cx="3883841" cy="176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4393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B085C-F747-4545-8103-8F53441F0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945A1-4567-449D-8D67-7D8B1CACF2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B198D2-AF9F-4E66-99DB-D9CDA3A519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24E80A-E5F7-4A8E-8075-1CD7EE803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A269E-B287-4D1A-BA80-3F0D99491147}" type="datetimeFigureOut">
              <a:rPr lang="en-GB" smtClean="0"/>
              <a:t>06/02/2023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29BBC6-FCCE-4771-A9DA-165169B85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CD1577-889A-4BC0-B934-892DC2421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6CAA2-1C34-4A80-83FD-6778EB82A4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41440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F8376-AD27-4519-8C29-199311AB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D0783B-4039-4E41-8EC4-55E66B3BCC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B1789D-F284-4EB3-8184-0ACD1E1DD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CE1D03-7EEA-41DD-A360-5B86D9C78F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3FBE26-ABE6-4DEB-8ED2-2E11F637B1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EAF553-4248-42C6-8D3E-896FBBAEB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A269E-B287-4D1A-BA80-3F0D99491147}" type="datetimeFigureOut">
              <a:rPr lang="en-GB" smtClean="0"/>
              <a:t>06/02/2023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93EE26-8A5E-4689-BFF4-4D186FABD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BD29AE-D57A-4D4C-AE19-24D4AC8BC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6CAA2-1C34-4A80-83FD-6778EB82A4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680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E60EA-4395-4036-BCEB-E1E6E529E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FE6DFA-BBC3-4C82-A3F3-D3AB242EE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A269E-B287-4D1A-BA80-3F0D99491147}" type="datetimeFigureOut">
              <a:rPr lang="en-GB" smtClean="0"/>
              <a:t>06/02/2023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13213A-881E-4A19-9EFF-33D9C1CD4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4C3110-2CF6-4966-A5E8-6AE349A9A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6CAA2-1C34-4A80-83FD-6778EB82A4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8275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7C6A87-EA05-416A-B5F5-D51B8426C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A269E-B287-4D1A-BA80-3F0D99491147}" type="datetimeFigureOut">
              <a:rPr lang="en-GB" smtClean="0"/>
              <a:t>06/02/2023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7D66BE-A45D-421F-B517-60A371665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2ECB58-A109-43C3-8BB7-12E37394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6CAA2-1C34-4A80-83FD-6778EB82A4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4403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70683-0C8D-49BA-8377-FDD21816C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E7A09B-02BB-4EE1-8594-59C95B846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B76BA4-F1C5-41DD-8250-B3EC8AFCE2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CC9192-8AF1-4655-BE6A-25E8F9287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A269E-B287-4D1A-BA80-3F0D99491147}" type="datetimeFigureOut">
              <a:rPr lang="en-GB" smtClean="0"/>
              <a:t>06/02/2023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F672E2-EA04-4B9A-A522-913FDEA71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5A7822-D655-4B55-AE3B-A1BA7B94D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6CAA2-1C34-4A80-83FD-6778EB82A4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34046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24E49-3FD8-456C-BBC4-0AB13AFED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99FE9F-AE37-496E-B773-246E42FC40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1080AB-DD07-4757-B6F9-4B6CC2650C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C6142F-EBDB-4268-A5BC-F26CC1F76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A269E-B287-4D1A-BA80-3F0D99491147}" type="datetimeFigureOut">
              <a:rPr lang="en-GB" smtClean="0"/>
              <a:t>06/02/2023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43332C-6DB3-4006-B221-827D4FAFB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2159DB-FB97-4A40-B3CE-803AD5722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6CAA2-1C34-4A80-83FD-6778EB82A4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50589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5E00-A05A-46EC-8AE1-8F0A2C119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F1E022-5658-4046-9573-DBACAADC7E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894EC3-57E1-4DB6-ADEB-BAB5E62F1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A269E-B287-4D1A-BA80-3F0D99491147}" type="datetimeFigureOut">
              <a:rPr lang="en-GB" smtClean="0"/>
              <a:t>06/02/2023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4CC62F-2460-4D1F-AD48-E2790B600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A5E2C-7618-4462-A49E-B08F0B27D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6CAA2-1C34-4A80-83FD-6778EB82A4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6687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F72F84-E477-4457-B923-58FAF3DBE6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1699D1-3E5C-491B-B214-A2DC5A2C63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4E33A1-B335-4B65-82BB-7EFF71FAC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A269E-B287-4D1A-BA80-3F0D99491147}" type="datetimeFigureOut">
              <a:rPr lang="en-GB" smtClean="0"/>
              <a:t>06/02/2023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3C0581-105C-4588-A113-10B45B9B3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4F97D-8FDA-4442-AF25-E324BB490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6CAA2-1C34-4A80-83FD-6778EB82A4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25802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721785" y="381000"/>
            <a:ext cx="10729383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721785" y="1685676"/>
            <a:ext cx="10729383" cy="4250891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96863" indent="-271463">
              <a:buFont typeface="Wingdings" panose="05000000000000000000" pitchFamily="2" charset="2"/>
              <a:buChar char="§"/>
              <a:defRPr sz="2000">
                <a:latin typeface="Georgia"/>
              </a:defRPr>
            </a:lvl2pPr>
            <a:lvl3pPr marL="601663" indent="-296863">
              <a:buFont typeface="Arial" panose="020B0604020202020204" pitchFamily="34" charset="0"/>
              <a:buChar char="‒"/>
              <a:defRPr sz="1600" i="1">
                <a:latin typeface="Georgia"/>
                <a:cs typeface="Georgia"/>
              </a:defRPr>
            </a:lvl3pPr>
            <a:lvl4pPr marL="900113" indent="-298450">
              <a:buFont typeface="Arial" panose="020B0604020202020204" pitchFamily="34" charset="0"/>
              <a:buChar char="‒"/>
              <a:defRPr sz="1400" baseline="0">
                <a:latin typeface="Georgia"/>
              </a:defRPr>
            </a:lvl4pPr>
            <a:lvl5pPr marL="1227138" indent="-320675">
              <a:buFont typeface="Arial" panose="020B0604020202020204" pitchFamily="34" charset="0"/>
              <a:buChar char="‒"/>
              <a:defRPr sz="1300" baseline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5"/>
          </p:nvPr>
        </p:nvSpPr>
        <p:spPr>
          <a:xfrm>
            <a:off x="6587067" y="6298084"/>
            <a:ext cx="4826000" cy="1857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D85A3-5928-4FA8-B074-1A44C471BF7F}" type="datetime1">
              <a:rPr lang="fi-FI" smtClean="0"/>
              <a:t>6.2.2023</a:t>
            </a:fld>
            <a:endParaRPr lang="fi-FI" dirty="0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7"/>
          </p:nvPr>
        </p:nvSpPr>
        <p:spPr>
          <a:xfrm>
            <a:off x="6587067" y="6483823"/>
            <a:ext cx="4826000" cy="161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7628F-9402-FB47-93B5-FC3C3BFEEBE0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19667" y="6048320"/>
            <a:ext cx="10731500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Kuva 12">
            <a:extLst>
              <a:ext uri="{FF2B5EF4-FFF2-40B4-BE49-F238E27FC236}">
                <a16:creationId xmlns:a16="http://schemas.microsoft.com/office/drawing/2014/main" id="{79031326-596C-4623-8157-C4FBFE2828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1434" y="6045445"/>
            <a:ext cx="1783907" cy="80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6348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sältö - Kaksi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720003" y="381000"/>
            <a:ext cx="10731165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720002" y="1685676"/>
            <a:ext cx="531743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Wingdings" panose="05000000000000000000" pitchFamily="2" charset="2"/>
              <a:buChar char="§"/>
              <a:defRPr sz="2000">
                <a:latin typeface="Georgia"/>
              </a:defRPr>
            </a:lvl2pPr>
            <a:lvl3pPr marL="460800" indent="-230400">
              <a:buFont typeface="Arial" panose="020B0604020202020204" pitchFamily="34" charset="0"/>
              <a:buChar char="‒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 panose="020B0604020202020204" pitchFamily="34" charset="0"/>
              <a:buChar char="‒"/>
              <a:defRPr sz="1400" baseline="0">
                <a:latin typeface="Georgia"/>
              </a:defRPr>
            </a:lvl4pPr>
            <a:lvl5pPr marL="1087200" indent="-228600">
              <a:buFont typeface="Arial" panose="020B0604020202020204" pitchFamily="34" charset="0"/>
              <a:buChar char="‒"/>
              <a:defRPr sz="1300" baseline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8"/>
          </p:nvPr>
        </p:nvSpPr>
        <p:spPr>
          <a:xfrm>
            <a:off x="6183362" y="1685676"/>
            <a:ext cx="5229705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Wingdings" panose="05000000000000000000" pitchFamily="2" charset="2"/>
              <a:buChar char="§"/>
              <a:defRPr sz="2000">
                <a:latin typeface="Georgia"/>
              </a:defRPr>
            </a:lvl2pPr>
            <a:lvl3pPr marL="460800" indent="-230400">
              <a:buFont typeface="Arial" panose="020B0604020202020204" pitchFamily="34" charset="0"/>
              <a:buChar char="‒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 panose="020B0604020202020204" pitchFamily="34" charset="0"/>
              <a:buChar char="‒"/>
              <a:defRPr sz="1400" baseline="0">
                <a:latin typeface="Georgia"/>
              </a:defRPr>
            </a:lvl4pPr>
            <a:lvl5pPr marL="1087200" indent="-228600">
              <a:buFont typeface="Arial" panose="020B0604020202020204" pitchFamily="34" charset="0"/>
              <a:buChar char="‒"/>
              <a:defRPr sz="1300" baseline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19667" y="6048320"/>
            <a:ext cx="10731500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Date Placeholder 7"/>
          <p:cNvSpPr>
            <a:spLocks noGrp="1"/>
          </p:cNvSpPr>
          <p:nvPr>
            <p:ph type="dt" sz="half" idx="15"/>
          </p:nvPr>
        </p:nvSpPr>
        <p:spPr>
          <a:xfrm>
            <a:off x="6587067" y="6298084"/>
            <a:ext cx="4826000" cy="1857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18" name="Slide Number Placeholder 9"/>
          <p:cNvSpPr>
            <a:spLocks noGrp="1"/>
          </p:cNvSpPr>
          <p:nvPr>
            <p:ph type="sldNum" sz="quarter" idx="17"/>
          </p:nvPr>
        </p:nvSpPr>
        <p:spPr>
          <a:xfrm>
            <a:off x="6587067" y="6483823"/>
            <a:ext cx="4826000" cy="161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7628F-9402-FB47-93B5-FC3C3BFEEBE0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AEA15439-EFFF-4FD1-85B6-3148D8BC0B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1434" y="6045445"/>
            <a:ext cx="1783907" cy="80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076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inen kansi kuval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apaamuotoinen: Muoto 3">
            <a:extLst>
              <a:ext uri="{FF2B5EF4-FFF2-40B4-BE49-F238E27FC236}">
                <a16:creationId xmlns:a16="http://schemas.microsoft.com/office/drawing/2014/main" id="{A9BAFD28-F1A4-4B74-A669-43891398B979}"/>
              </a:ext>
            </a:extLst>
          </p:cNvPr>
          <p:cNvSpPr/>
          <p:nvPr userDrawn="1"/>
        </p:nvSpPr>
        <p:spPr>
          <a:xfrm>
            <a:off x="0" y="-7620"/>
            <a:ext cx="5113020" cy="6865620"/>
          </a:xfrm>
          <a:custGeom>
            <a:avLst/>
            <a:gdLst>
              <a:gd name="connsiteX0" fmla="*/ 5113020 w 5113020"/>
              <a:gd name="connsiteY0" fmla="*/ 0 h 6880860"/>
              <a:gd name="connsiteX1" fmla="*/ 2979420 w 5113020"/>
              <a:gd name="connsiteY1" fmla="*/ 6880860 h 6880860"/>
              <a:gd name="connsiteX2" fmla="*/ 0 w 5113020"/>
              <a:gd name="connsiteY2" fmla="*/ 6865620 h 6880860"/>
              <a:gd name="connsiteX3" fmla="*/ 0 w 5113020"/>
              <a:gd name="connsiteY3" fmla="*/ 0 h 6880860"/>
              <a:gd name="connsiteX4" fmla="*/ 5113020 w 5113020"/>
              <a:gd name="connsiteY4" fmla="*/ 0 h 6880860"/>
              <a:gd name="connsiteX0" fmla="*/ 5113020 w 5113020"/>
              <a:gd name="connsiteY0" fmla="*/ 0 h 6865620"/>
              <a:gd name="connsiteX1" fmla="*/ 2998470 w 5113020"/>
              <a:gd name="connsiteY1" fmla="*/ 6864985 h 6865620"/>
              <a:gd name="connsiteX2" fmla="*/ 0 w 5113020"/>
              <a:gd name="connsiteY2" fmla="*/ 6865620 h 6865620"/>
              <a:gd name="connsiteX3" fmla="*/ 0 w 5113020"/>
              <a:gd name="connsiteY3" fmla="*/ 0 h 6865620"/>
              <a:gd name="connsiteX4" fmla="*/ 5113020 w 5113020"/>
              <a:gd name="connsiteY4" fmla="*/ 0 h 6865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13020" h="6865620">
                <a:moveTo>
                  <a:pt x="5113020" y="0"/>
                </a:moveTo>
                <a:lnTo>
                  <a:pt x="2998470" y="6864985"/>
                </a:lnTo>
                <a:lnTo>
                  <a:pt x="0" y="6865620"/>
                </a:lnTo>
                <a:lnTo>
                  <a:pt x="0" y="0"/>
                </a:lnTo>
                <a:lnTo>
                  <a:pt x="5113020" y="0"/>
                </a:lnTo>
                <a:close/>
              </a:path>
            </a:pathLst>
          </a:custGeom>
          <a:solidFill>
            <a:srgbClr val="378DC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5" name="Title 1"/>
          <p:cNvSpPr>
            <a:spLocks noGrp="1"/>
          </p:cNvSpPr>
          <p:nvPr userDrawn="1">
            <p:ph type="ctrTitle"/>
          </p:nvPr>
        </p:nvSpPr>
        <p:spPr>
          <a:xfrm>
            <a:off x="4914900" y="4245332"/>
            <a:ext cx="6536267" cy="212326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600" b="1" spc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3" name="Vapaamuotoinen: Muoto 12">
            <a:extLst>
              <a:ext uri="{FF2B5EF4-FFF2-40B4-BE49-F238E27FC236}">
                <a16:creationId xmlns:a16="http://schemas.microsoft.com/office/drawing/2014/main" id="{D120851B-61D6-4A60-9BF0-66474664A6B6}"/>
              </a:ext>
            </a:extLst>
          </p:cNvPr>
          <p:cNvSpPr/>
          <p:nvPr userDrawn="1"/>
        </p:nvSpPr>
        <p:spPr>
          <a:xfrm>
            <a:off x="0" y="-38100"/>
            <a:ext cx="5143500" cy="6896100"/>
          </a:xfrm>
          <a:custGeom>
            <a:avLst/>
            <a:gdLst>
              <a:gd name="connsiteX0" fmla="*/ 1699260 w 5143500"/>
              <a:gd name="connsiteY0" fmla="*/ 6896100 h 6911340"/>
              <a:gd name="connsiteX1" fmla="*/ 0 w 5143500"/>
              <a:gd name="connsiteY1" fmla="*/ 0 h 6911340"/>
              <a:gd name="connsiteX2" fmla="*/ 5143500 w 5143500"/>
              <a:gd name="connsiteY2" fmla="*/ 30480 h 6911340"/>
              <a:gd name="connsiteX3" fmla="*/ 3002280 w 5143500"/>
              <a:gd name="connsiteY3" fmla="*/ 6911340 h 6911340"/>
              <a:gd name="connsiteX4" fmla="*/ 1699260 w 5143500"/>
              <a:gd name="connsiteY4" fmla="*/ 6896100 h 6911340"/>
              <a:gd name="connsiteX0" fmla="*/ 1699260 w 5143500"/>
              <a:gd name="connsiteY0" fmla="*/ 6896100 h 6896100"/>
              <a:gd name="connsiteX1" fmla="*/ 0 w 5143500"/>
              <a:gd name="connsiteY1" fmla="*/ 0 h 6896100"/>
              <a:gd name="connsiteX2" fmla="*/ 5143500 w 5143500"/>
              <a:gd name="connsiteY2" fmla="*/ 30480 h 6896100"/>
              <a:gd name="connsiteX3" fmla="*/ 3002280 w 5143500"/>
              <a:gd name="connsiteY3" fmla="*/ 6895465 h 6896100"/>
              <a:gd name="connsiteX4" fmla="*/ 1699260 w 5143500"/>
              <a:gd name="connsiteY4" fmla="*/ 6896100 h 689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43500" h="6896100">
                <a:moveTo>
                  <a:pt x="1699260" y="6896100"/>
                </a:moveTo>
                <a:lnTo>
                  <a:pt x="0" y="0"/>
                </a:lnTo>
                <a:lnTo>
                  <a:pt x="5143500" y="30480"/>
                </a:lnTo>
                <a:lnTo>
                  <a:pt x="3002280" y="6895465"/>
                </a:lnTo>
                <a:lnTo>
                  <a:pt x="1699260" y="6896100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4" name="Vapaamuotoinen: Muoto 13">
            <a:extLst>
              <a:ext uri="{FF2B5EF4-FFF2-40B4-BE49-F238E27FC236}">
                <a16:creationId xmlns:a16="http://schemas.microsoft.com/office/drawing/2014/main" id="{06E93023-C6AC-41E1-8879-6661246D8B0B}"/>
              </a:ext>
            </a:extLst>
          </p:cNvPr>
          <p:cNvSpPr/>
          <p:nvPr userDrawn="1"/>
        </p:nvSpPr>
        <p:spPr>
          <a:xfrm>
            <a:off x="499110" y="4507864"/>
            <a:ext cx="3237230" cy="2354580"/>
          </a:xfrm>
          <a:custGeom>
            <a:avLst/>
            <a:gdLst>
              <a:gd name="connsiteX0" fmla="*/ 0 w 3230880"/>
              <a:gd name="connsiteY0" fmla="*/ 2354580 h 2354580"/>
              <a:gd name="connsiteX1" fmla="*/ 3230880 w 3230880"/>
              <a:gd name="connsiteY1" fmla="*/ 0 h 2354580"/>
              <a:gd name="connsiteX2" fmla="*/ 2484120 w 3230880"/>
              <a:gd name="connsiteY2" fmla="*/ 2346960 h 2354580"/>
              <a:gd name="connsiteX3" fmla="*/ 0 w 3230880"/>
              <a:gd name="connsiteY3" fmla="*/ 2354580 h 2354580"/>
              <a:gd name="connsiteX0" fmla="*/ 0 w 3249930"/>
              <a:gd name="connsiteY0" fmla="*/ 2351405 h 2351405"/>
              <a:gd name="connsiteX1" fmla="*/ 3249930 w 3249930"/>
              <a:gd name="connsiteY1" fmla="*/ 0 h 2351405"/>
              <a:gd name="connsiteX2" fmla="*/ 2503170 w 3249930"/>
              <a:gd name="connsiteY2" fmla="*/ 2346960 h 2351405"/>
              <a:gd name="connsiteX3" fmla="*/ 0 w 3249930"/>
              <a:gd name="connsiteY3" fmla="*/ 2351405 h 2351405"/>
              <a:gd name="connsiteX0" fmla="*/ 0 w 3237230"/>
              <a:gd name="connsiteY0" fmla="*/ 2354580 h 2354580"/>
              <a:gd name="connsiteX1" fmla="*/ 3237230 w 3237230"/>
              <a:gd name="connsiteY1" fmla="*/ 0 h 2354580"/>
              <a:gd name="connsiteX2" fmla="*/ 2503170 w 3237230"/>
              <a:gd name="connsiteY2" fmla="*/ 2350135 h 2354580"/>
              <a:gd name="connsiteX3" fmla="*/ 0 w 3237230"/>
              <a:gd name="connsiteY3" fmla="*/ 2354580 h 235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7230" h="2354580">
                <a:moveTo>
                  <a:pt x="0" y="2354580"/>
                </a:moveTo>
                <a:lnTo>
                  <a:pt x="3237230" y="0"/>
                </a:lnTo>
                <a:lnTo>
                  <a:pt x="2503170" y="2350135"/>
                </a:lnTo>
                <a:lnTo>
                  <a:pt x="0" y="2354580"/>
                </a:lnTo>
                <a:close/>
              </a:path>
            </a:pathLst>
          </a:custGeom>
          <a:solidFill>
            <a:srgbClr val="1366AA">
              <a:alpha val="6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28DD16B1-C813-4162-9E56-887B1E2D62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700"/>
            <a:ext cx="3883841" cy="176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7654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koinen kans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/>
          </p:cNvSpPr>
          <p:nvPr userDrawn="1"/>
        </p:nvSpPr>
        <p:spPr bwMode="auto">
          <a:xfrm>
            <a:off x="7305525" y="-9497"/>
            <a:ext cx="4907944" cy="6372876"/>
          </a:xfrm>
          <a:custGeom>
            <a:avLst/>
            <a:gdLst>
              <a:gd name="T0" fmla="*/ 2207 w 2207"/>
              <a:gd name="T1" fmla="*/ 3821 h 3821"/>
              <a:gd name="T2" fmla="*/ 0 w 2207"/>
              <a:gd name="T3" fmla="*/ 0 h 3821"/>
              <a:gd name="T4" fmla="*/ 2207 w 2207"/>
              <a:gd name="T5" fmla="*/ 0 h 3821"/>
              <a:gd name="T6" fmla="*/ 2206 w 2207"/>
              <a:gd name="T7" fmla="*/ 3819 h 3821"/>
              <a:gd name="T8" fmla="*/ 2207 w 2207"/>
              <a:gd name="T9" fmla="*/ 3821 h 3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07" h="3821">
                <a:moveTo>
                  <a:pt x="2207" y="3821"/>
                </a:moveTo>
                <a:lnTo>
                  <a:pt x="0" y="0"/>
                </a:lnTo>
                <a:lnTo>
                  <a:pt x="2207" y="0"/>
                </a:lnTo>
                <a:lnTo>
                  <a:pt x="2206" y="3819"/>
                </a:lnTo>
                <a:lnTo>
                  <a:pt x="2207" y="382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sz="2400" dirty="0"/>
          </a:p>
        </p:txBody>
      </p:sp>
      <p:sp>
        <p:nvSpPr>
          <p:cNvPr id="11" name="Freeform 10"/>
          <p:cNvSpPr>
            <a:spLocks/>
          </p:cNvSpPr>
          <p:nvPr userDrawn="1"/>
        </p:nvSpPr>
        <p:spPr bwMode="auto">
          <a:xfrm>
            <a:off x="8446844" y="4162594"/>
            <a:ext cx="3747272" cy="2695406"/>
          </a:xfrm>
          <a:custGeom>
            <a:avLst/>
            <a:gdLst>
              <a:gd name="T0" fmla="*/ 0 w 2736"/>
              <a:gd name="T1" fmla="*/ 2624 h 2624"/>
              <a:gd name="T2" fmla="*/ 1516 w 2736"/>
              <a:gd name="T3" fmla="*/ 0 h 2624"/>
              <a:gd name="T4" fmla="*/ 2736 w 2736"/>
              <a:gd name="T5" fmla="*/ 2112 h 2624"/>
              <a:gd name="T6" fmla="*/ 2736 w 2736"/>
              <a:gd name="T7" fmla="*/ 2624 h 2624"/>
              <a:gd name="T8" fmla="*/ 0 w 2736"/>
              <a:gd name="T9" fmla="*/ 2624 h 26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36" h="2624">
                <a:moveTo>
                  <a:pt x="0" y="2624"/>
                </a:moveTo>
                <a:lnTo>
                  <a:pt x="1516" y="0"/>
                </a:lnTo>
                <a:lnTo>
                  <a:pt x="2736" y="2112"/>
                </a:lnTo>
                <a:lnTo>
                  <a:pt x="2736" y="2624"/>
                </a:lnTo>
                <a:lnTo>
                  <a:pt x="0" y="26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sz="2400" dirty="0"/>
          </a:p>
        </p:txBody>
      </p:sp>
      <p:sp>
        <p:nvSpPr>
          <p:cNvPr id="5" name="Title 1"/>
          <p:cNvSpPr>
            <a:spLocks noGrp="1"/>
          </p:cNvSpPr>
          <p:nvPr userDrawn="1">
            <p:ph type="ctrTitle"/>
          </p:nvPr>
        </p:nvSpPr>
        <p:spPr>
          <a:xfrm>
            <a:off x="673404" y="2945332"/>
            <a:ext cx="10777763" cy="212326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600" b="1" spc="-15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 userDrawn="1">
            <p:ph type="subTitle" idx="1"/>
          </p:nvPr>
        </p:nvSpPr>
        <p:spPr>
          <a:xfrm>
            <a:off x="721785" y="5068598"/>
            <a:ext cx="7229859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800" i="0">
                <a:solidFill>
                  <a:schemeClr val="bg2"/>
                </a:solidFill>
                <a:latin typeface="+mj-lt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9E59EEDD-EC4E-4BE9-B0CF-307A8AF9BA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-11056"/>
            <a:ext cx="3883843" cy="1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2639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inen kansi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/>
          </p:cNvSpPr>
          <p:nvPr userDrawn="1"/>
        </p:nvSpPr>
        <p:spPr bwMode="auto">
          <a:xfrm>
            <a:off x="7305525" y="-9497"/>
            <a:ext cx="4907944" cy="6372876"/>
          </a:xfrm>
          <a:custGeom>
            <a:avLst/>
            <a:gdLst>
              <a:gd name="T0" fmla="*/ 2207 w 2207"/>
              <a:gd name="T1" fmla="*/ 3821 h 3821"/>
              <a:gd name="T2" fmla="*/ 0 w 2207"/>
              <a:gd name="T3" fmla="*/ 0 h 3821"/>
              <a:gd name="T4" fmla="*/ 2207 w 2207"/>
              <a:gd name="T5" fmla="*/ 0 h 3821"/>
              <a:gd name="T6" fmla="*/ 2206 w 2207"/>
              <a:gd name="T7" fmla="*/ 3819 h 3821"/>
              <a:gd name="T8" fmla="*/ 2207 w 2207"/>
              <a:gd name="T9" fmla="*/ 3821 h 3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07" h="3821">
                <a:moveTo>
                  <a:pt x="2207" y="3821"/>
                </a:moveTo>
                <a:lnTo>
                  <a:pt x="0" y="0"/>
                </a:lnTo>
                <a:lnTo>
                  <a:pt x="2207" y="0"/>
                </a:lnTo>
                <a:lnTo>
                  <a:pt x="2206" y="3819"/>
                </a:lnTo>
                <a:lnTo>
                  <a:pt x="2207" y="382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sz="2400" dirty="0"/>
          </a:p>
        </p:txBody>
      </p:sp>
      <p:sp>
        <p:nvSpPr>
          <p:cNvPr id="11" name="Freeform 10"/>
          <p:cNvSpPr>
            <a:spLocks/>
          </p:cNvSpPr>
          <p:nvPr userDrawn="1"/>
        </p:nvSpPr>
        <p:spPr bwMode="auto">
          <a:xfrm>
            <a:off x="8446844" y="4162594"/>
            <a:ext cx="3747272" cy="2695406"/>
          </a:xfrm>
          <a:custGeom>
            <a:avLst/>
            <a:gdLst>
              <a:gd name="T0" fmla="*/ 0 w 2736"/>
              <a:gd name="T1" fmla="*/ 2624 h 2624"/>
              <a:gd name="T2" fmla="*/ 1516 w 2736"/>
              <a:gd name="T3" fmla="*/ 0 h 2624"/>
              <a:gd name="T4" fmla="*/ 2736 w 2736"/>
              <a:gd name="T5" fmla="*/ 2112 h 2624"/>
              <a:gd name="T6" fmla="*/ 2736 w 2736"/>
              <a:gd name="T7" fmla="*/ 2624 h 2624"/>
              <a:gd name="T8" fmla="*/ 0 w 2736"/>
              <a:gd name="T9" fmla="*/ 2624 h 26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36" h="2624">
                <a:moveTo>
                  <a:pt x="0" y="2624"/>
                </a:moveTo>
                <a:lnTo>
                  <a:pt x="1516" y="0"/>
                </a:lnTo>
                <a:lnTo>
                  <a:pt x="2736" y="2112"/>
                </a:lnTo>
                <a:lnTo>
                  <a:pt x="2736" y="2624"/>
                </a:lnTo>
                <a:lnTo>
                  <a:pt x="0" y="262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sz="2400" dirty="0"/>
          </a:p>
        </p:txBody>
      </p:sp>
      <p:sp>
        <p:nvSpPr>
          <p:cNvPr id="5" name="Title 1"/>
          <p:cNvSpPr>
            <a:spLocks noGrp="1"/>
          </p:cNvSpPr>
          <p:nvPr userDrawn="1">
            <p:ph type="ctrTitle"/>
          </p:nvPr>
        </p:nvSpPr>
        <p:spPr>
          <a:xfrm>
            <a:off x="673404" y="2945332"/>
            <a:ext cx="10777763" cy="212326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600" b="1" spc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 userDrawn="1">
            <p:ph type="subTitle" idx="1"/>
          </p:nvPr>
        </p:nvSpPr>
        <p:spPr>
          <a:xfrm>
            <a:off x="721785" y="5068598"/>
            <a:ext cx="7229859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800" i="0">
                <a:solidFill>
                  <a:schemeClr val="bg1"/>
                </a:solidFill>
                <a:latin typeface="+mj-lt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28DD16B1-C813-4162-9E56-887B1E2D62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700"/>
            <a:ext cx="3883841" cy="176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0173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koinen kansi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/>
          </p:cNvSpPr>
          <p:nvPr userDrawn="1"/>
        </p:nvSpPr>
        <p:spPr bwMode="auto">
          <a:xfrm rot="5400000">
            <a:off x="5493584" y="156275"/>
            <a:ext cx="4057273" cy="9358264"/>
          </a:xfrm>
          <a:custGeom>
            <a:avLst/>
            <a:gdLst>
              <a:gd name="T0" fmla="*/ 2207 w 2207"/>
              <a:gd name="T1" fmla="*/ 3821 h 3821"/>
              <a:gd name="T2" fmla="*/ 0 w 2207"/>
              <a:gd name="T3" fmla="*/ 0 h 3821"/>
              <a:gd name="T4" fmla="*/ 2207 w 2207"/>
              <a:gd name="T5" fmla="*/ 0 h 3821"/>
              <a:gd name="T6" fmla="*/ 2206 w 2207"/>
              <a:gd name="T7" fmla="*/ 3819 h 3821"/>
              <a:gd name="T8" fmla="*/ 2207 w 2207"/>
              <a:gd name="T9" fmla="*/ 3821 h 3821"/>
              <a:gd name="connsiteX0" fmla="*/ 10000 w 10000"/>
              <a:gd name="connsiteY0" fmla="*/ 10000 h 10000"/>
              <a:gd name="connsiteX1" fmla="*/ 0 w 10000"/>
              <a:gd name="connsiteY1" fmla="*/ 0 h 10000"/>
              <a:gd name="connsiteX2" fmla="*/ 10000 w 10000"/>
              <a:gd name="connsiteY2" fmla="*/ 0 h 10000"/>
              <a:gd name="connsiteX3" fmla="*/ 8420 w 10000"/>
              <a:gd name="connsiteY3" fmla="*/ 7598 h 10000"/>
              <a:gd name="connsiteX4" fmla="*/ 10000 w 10000"/>
              <a:gd name="connsiteY4" fmla="*/ 10000 h 10000"/>
              <a:gd name="connsiteX0" fmla="*/ 7203 w 10000"/>
              <a:gd name="connsiteY0" fmla="*/ 7092 h 7598"/>
              <a:gd name="connsiteX1" fmla="*/ 0 w 10000"/>
              <a:gd name="connsiteY1" fmla="*/ 0 h 7598"/>
              <a:gd name="connsiteX2" fmla="*/ 10000 w 10000"/>
              <a:gd name="connsiteY2" fmla="*/ 0 h 7598"/>
              <a:gd name="connsiteX3" fmla="*/ 8420 w 10000"/>
              <a:gd name="connsiteY3" fmla="*/ 7598 h 7598"/>
              <a:gd name="connsiteX4" fmla="*/ 7203 w 10000"/>
              <a:gd name="connsiteY4" fmla="*/ 7092 h 7598"/>
              <a:gd name="connsiteX0" fmla="*/ 8219 w 10000"/>
              <a:gd name="connsiteY0" fmla="*/ 10811 h 10811"/>
              <a:gd name="connsiteX1" fmla="*/ 0 w 10000"/>
              <a:gd name="connsiteY1" fmla="*/ 0 h 10811"/>
              <a:gd name="connsiteX2" fmla="*/ 10000 w 10000"/>
              <a:gd name="connsiteY2" fmla="*/ 0 h 10811"/>
              <a:gd name="connsiteX3" fmla="*/ 8420 w 10000"/>
              <a:gd name="connsiteY3" fmla="*/ 10000 h 10811"/>
              <a:gd name="connsiteX4" fmla="*/ 8219 w 10000"/>
              <a:gd name="connsiteY4" fmla="*/ 10811 h 10811"/>
              <a:gd name="connsiteX0" fmla="*/ 8219 w 8420"/>
              <a:gd name="connsiteY0" fmla="*/ 10811 h 10811"/>
              <a:gd name="connsiteX1" fmla="*/ 0 w 8420"/>
              <a:gd name="connsiteY1" fmla="*/ 0 h 10811"/>
              <a:gd name="connsiteX2" fmla="*/ 7380 w 8420"/>
              <a:gd name="connsiteY2" fmla="*/ 112 h 10811"/>
              <a:gd name="connsiteX3" fmla="*/ 8420 w 8420"/>
              <a:gd name="connsiteY3" fmla="*/ 10000 h 10811"/>
              <a:gd name="connsiteX4" fmla="*/ 8219 w 8420"/>
              <a:gd name="connsiteY4" fmla="*/ 10811 h 10811"/>
              <a:gd name="connsiteX0" fmla="*/ 9761 w 10000"/>
              <a:gd name="connsiteY0" fmla="*/ 10010 h 10010"/>
              <a:gd name="connsiteX1" fmla="*/ 0 w 10000"/>
              <a:gd name="connsiteY1" fmla="*/ 10 h 10010"/>
              <a:gd name="connsiteX2" fmla="*/ 9761 w 10000"/>
              <a:gd name="connsiteY2" fmla="*/ 0 h 10010"/>
              <a:gd name="connsiteX3" fmla="*/ 10000 w 10000"/>
              <a:gd name="connsiteY3" fmla="*/ 9260 h 10010"/>
              <a:gd name="connsiteX4" fmla="*/ 9761 w 10000"/>
              <a:gd name="connsiteY4" fmla="*/ 10010 h 10010"/>
              <a:gd name="connsiteX0" fmla="*/ 9761 w 9785"/>
              <a:gd name="connsiteY0" fmla="*/ 10010 h 10010"/>
              <a:gd name="connsiteX1" fmla="*/ 0 w 9785"/>
              <a:gd name="connsiteY1" fmla="*/ 10 h 10010"/>
              <a:gd name="connsiteX2" fmla="*/ 9761 w 9785"/>
              <a:gd name="connsiteY2" fmla="*/ 0 h 10010"/>
              <a:gd name="connsiteX3" fmla="*/ 9773 w 9785"/>
              <a:gd name="connsiteY3" fmla="*/ 9063 h 10010"/>
              <a:gd name="connsiteX4" fmla="*/ 9761 w 9785"/>
              <a:gd name="connsiteY4" fmla="*/ 10010 h 10010"/>
              <a:gd name="connsiteX0" fmla="*/ 9975 w 10008"/>
              <a:gd name="connsiteY0" fmla="*/ 10000 h 10000"/>
              <a:gd name="connsiteX1" fmla="*/ 0 w 10008"/>
              <a:gd name="connsiteY1" fmla="*/ 10 h 10000"/>
              <a:gd name="connsiteX2" fmla="*/ 9975 w 10008"/>
              <a:gd name="connsiteY2" fmla="*/ 0 h 10000"/>
              <a:gd name="connsiteX3" fmla="*/ 9988 w 10008"/>
              <a:gd name="connsiteY3" fmla="*/ 9054 h 10000"/>
              <a:gd name="connsiteX4" fmla="*/ 9975 w 10008"/>
              <a:gd name="connsiteY4" fmla="*/ 10000 h 10000"/>
              <a:gd name="connsiteX0" fmla="*/ 9975 w 10008"/>
              <a:gd name="connsiteY0" fmla="*/ 10000 h 10000"/>
              <a:gd name="connsiteX1" fmla="*/ 0 w 10008"/>
              <a:gd name="connsiteY1" fmla="*/ 10 h 10000"/>
              <a:gd name="connsiteX2" fmla="*/ 9975 w 10008"/>
              <a:gd name="connsiteY2" fmla="*/ 0 h 10000"/>
              <a:gd name="connsiteX3" fmla="*/ 9988 w 10008"/>
              <a:gd name="connsiteY3" fmla="*/ 9054 h 10000"/>
              <a:gd name="connsiteX4" fmla="*/ 9975 w 10008"/>
              <a:gd name="connsiteY4" fmla="*/ 10000 h 10000"/>
              <a:gd name="connsiteX0" fmla="*/ 9975 w 10008"/>
              <a:gd name="connsiteY0" fmla="*/ 10000 h 10000"/>
              <a:gd name="connsiteX1" fmla="*/ 0 w 10008"/>
              <a:gd name="connsiteY1" fmla="*/ 10 h 10000"/>
              <a:gd name="connsiteX2" fmla="*/ 9975 w 10008"/>
              <a:gd name="connsiteY2" fmla="*/ 0 h 10000"/>
              <a:gd name="connsiteX3" fmla="*/ 9988 w 10008"/>
              <a:gd name="connsiteY3" fmla="*/ 9054 h 10000"/>
              <a:gd name="connsiteX4" fmla="*/ 9975 w 10008"/>
              <a:gd name="connsiteY4" fmla="*/ 10000 h 10000"/>
              <a:gd name="connsiteX0" fmla="*/ 9975 w 9988"/>
              <a:gd name="connsiteY0" fmla="*/ 10000 h 10000"/>
              <a:gd name="connsiteX1" fmla="*/ 0 w 9988"/>
              <a:gd name="connsiteY1" fmla="*/ 10 h 10000"/>
              <a:gd name="connsiteX2" fmla="*/ 9975 w 9988"/>
              <a:gd name="connsiteY2" fmla="*/ 0 h 10000"/>
              <a:gd name="connsiteX3" fmla="*/ 9988 w 9988"/>
              <a:gd name="connsiteY3" fmla="*/ 9054 h 10000"/>
              <a:gd name="connsiteX4" fmla="*/ 9975 w 9988"/>
              <a:gd name="connsiteY4" fmla="*/ 10000 h 10000"/>
              <a:gd name="connsiteX0" fmla="*/ 9987 w 10000"/>
              <a:gd name="connsiteY0" fmla="*/ 10000 h 10000"/>
              <a:gd name="connsiteX1" fmla="*/ 0 w 10000"/>
              <a:gd name="connsiteY1" fmla="*/ 10 h 10000"/>
              <a:gd name="connsiteX2" fmla="*/ 9987 w 10000"/>
              <a:gd name="connsiteY2" fmla="*/ 0 h 10000"/>
              <a:gd name="connsiteX3" fmla="*/ 10000 w 10000"/>
              <a:gd name="connsiteY3" fmla="*/ 9054 h 10000"/>
              <a:gd name="connsiteX4" fmla="*/ 9987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9987" y="10000"/>
                </a:moveTo>
                <a:lnTo>
                  <a:pt x="0" y="10"/>
                </a:lnTo>
                <a:lnTo>
                  <a:pt x="9987" y="0"/>
                </a:lnTo>
                <a:cubicBezTo>
                  <a:pt x="10015" y="3177"/>
                  <a:pt x="9972" y="5898"/>
                  <a:pt x="10000" y="9054"/>
                </a:cubicBezTo>
                <a:cubicBezTo>
                  <a:pt x="9990" y="9345"/>
                  <a:pt x="9998" y="9585"/>
                  <a:pt x="9987" y="1000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sz="2400" dirty="0"/>
          </a:p>
        </p:txBody>
      </p:sp>
      <p:sp>
        <p:nvSpPr>
          <p:cNvPr id="11" name="Freeform 10"/>
          <p:cNvSpPr>
            <a:spLocks/>
          </p:cNvSpPr>
          <p:nvPr userDrawn="1"/>
        </p:nvSpPr>
        <p:spPr bwMode="auto">
          <a:xfrm rot="5400000">
            <a:off x="888535" y="3593615"/>
            <a:ext cx="2385298" cy="4162371"/>
          </a:xfrm>
          <a:custGeom>
            <a:avLst/>
            <a:gdLst>
              <a:gd name="T0" fmla="*/ 0 w 2736"/>
              <a:gd name="T1" fmla="*/ 2624 h 2624"/>
              <a:gd name="T2" fmla="*/ 1516 w 2736"/>
              <a:gd name="T3" fmla="*/ 0 h 2624"/>
              <a:gd name="T4" fmla="*/ 2736 w 2736"/>
              <a:gd name="T5" fmla="*/ 2112 h 2624"/>
              <a:gd name="T6" fmla="*/ 2736 w 2736"/>
              <a:gd name="T7" fmla="*/ 2624 h 2624"/>
              <a:gd name="T8" fmla="*/ 0 w 2736"/>
              <a:gd name="T9" fmla="*/ 2624 h 2624"/>
              <a:gd name="connsiteX0" fmla="*/ 0 w 10000"/>
              <a:gd name="connsiteY0" fmla="*/ 10000 h 10000"/>
              <a:gd name="connsiteX1" fmla="*/ 5541 w 10000"/>
              <a:gd name="connsiteY1" fmla="*/ 0 h 10000"/>
              <a:gd name="connsiteX2" fmla="*/ 5742 w 10000"/>
              <a:gd name="connsiteY2" fmla="*/ 3981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5541 w 10000"/>
              <a:gd name="connsiteY1" fmla="*/ 0 h 10000"/>
              <a:gd name="connsiteX2" fmla="*/ 7280 w 10000"/>
              <a:gd name="connsiteY2" fmla="*/ 3191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0" fmla="*/ 0 w 7280"/>
              <a:gd name="connsiteY0" fmla="*/ 10000 h 10000"/>
              <a:gd name="connsiteX1" fmla="*/ 5541 w 7280"/>
              <a:gd name="connsiteY1" fmla="*/ 0 h 10000"/>
              <a:gd name="connsiteX2" fmla="*/ 7280 w 7280"/>
              <a:gd name="connsiteY2" fmla="*/ 3191 h 10000"/>
              <a:gd name="connsiteX3" fmla="*/ 6455 w 7280"/>
              <a:gd name="connsiteY3" fmla="*/ 9930 h 10000"/>
              <a:gd name="connsiteX4" fmla="*/ 0 w 7280"/>
              <a:gd name="connsiteY4" fmla="*/ 10000 h 10000"/>
              <a:gd name="connsiteX0" fmla="*/ 0 w 10061"/>
              <a:gd name="connsiteY0" fmla="*/ 10000 h 10000"/>
              <a:gd name="connsiteX1" fmla="*/ 7611 w 10061"/>
              <a:gd name="connsiteY1" fmla="*/ 0 h 10000"/>
              <a:gd name="connsiteX2" fmla="*/ 10000 w 10061"/>
              <a:gd name="connsiteY2" fmla="*/ 3191 h 10000"/>
              <a:gd name="connsiteX3" fmla="*/ 10061 w 10061"/>
              <a:gd name="connsiteY3" fmla="*/ 10000 h 10000"/>
              <a:gd name="connsiteX4" fmla="*/ 0 w 10061"/>
              <a:gd name="connsiteY4" fmla="*/ 10000 h 10000"/>
              <a:gd name="connsiteX0" fmla="*/ 0 w 10066"/>
              <a:gd name="connsiteY0" fmla="*/ 10000 h 10000"/>
              <a:gd name="connsiteX1" fmla="*/ 7611 w 10066"/>
              <a:gd name="connsiteY1" fmla="*/ 0 h 10000"/>
              <a:gd name="connsiteX2" fmla="*/ 10061 w 10066"/>
              <a:gd name="connsiteY2" fmla="*/ 3214 h 10000"/>
              <a:gd name="connsiteX3" fmla="*/ 10061 w 10066"/>
              <a:gd name="connsiteY3" fmla="*/ 10000 h 10000"/>
              <a:gd name="connsiteX4" fmla="*/ 0 w 10066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66" h="10000">
                <a:moveTo>
                  <a:pt x="0" y="10000"/>
                </a:moveTo>
                <a:lnTo>
                  <a:pt x="7611" y="0"/>
                </a:lnTo>
                <a:lnTo>
                  <a:pt x="10061" y="3214"/>
                </a:lnTo>
                <a:cubicBezTo>
                  <a:pt x="10081" y="5484"/>
                  <a:pt x="10041" y="7730"/>
                  <a:pt x="10061" y="10000"/>
                </a:cubicBezTo>
                <a:lnTo>
                  <a:pt x="0" y="100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sz="2400" dirty="0"/>
          </a:p>
        </p:txBody>
      </p:sp>
      <p:sp>
        <p:nvSpPr>
          <p:cNvPr id="5" name="Title 1"/>
          <p:cNvSpPr>
            <a:spLocks noGrp="1"/>
          </p:cNvSpPr>
          <p:nvPr userDrawn="1">
            <p:ph type="ctrTitle"/>
          </p:nvPr>
        </p:nvSpPr>
        <p:spPr>
          <a:xfrm>
            <a:off x="673404" y="2566038"/>
            <a:ext cx="10777763" cy="162859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600" b="1" spc="-15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 userDrawn="1">
            <p:ph type="subTitle" idx="1"/>
          </p:nvPr>
        </p:nvSpPr>
        <p:spPr>
          <a:xfrm>
            <a:off x="721785" y="4194628"/>
            <a:ext cx="7229859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800" i="0">
                <a:solidFill>
                  <a:schemeClr val="bg2"/>
                </a:solidFill>
                <a:latin typeface="+mj-lt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3A723B3F-CA60-4BC6-A6DF-EC449AF0C6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-11056"/>
            <a:ext cx="3883843" cy="1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1049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inen kansi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/>
          </p:cNvSpPr>
          <p:nvPr userDrawn="1"/>
        </p:nvSpPr>
        <p:spPr bwMode="auto">
          <a:xfrm rot="5400000">
            <a:off x="5493584" y="156275"/>
            <a:ext cx="4057273" cy="9358264"/>
          </a:xfrm>
          <a:custGeom>
            <a:avLst/>
            <a:gdLst>
              <a:gd name="T0" fmla="*/ 2207 w 2207"/>
              <a:gd name="T1" fmla="*/ 3821 h 3821"/>
              <a:gd name="T2" fmla="*/ 0 w 2207"/>
              <a:gd name="T3" fmla="*/ 0 h 3821"/>
              <a:gd name="T4" fmla="*/ 2207 w 2207"/>
              <a:gd name="T5" fmla="*/ 0 h 3821"/>
              <a:gd name="T6" fmla="*/ 2206 w 2207"/>
              <a:gd name="T7" fmla="*/ 3819 h 3821"/>
              <a:gd name="T8" fmla="*/ 2207 w 2207"/>
              <a:gd name="T9" fmla="*/ 3821 h 3821"/>
              <a:gd name="connsiteX0" fmla="*/ 10000 w 10000"/>
              <a:gd name="connsiteY0" fmla="*/ 10000 h 10000"/>
              <a:gd name="connsiteX1" fmla="*/ 0 w 10000"/>
              <a:gd name="connsiteY1" fmla="*/ 0 h 10000"/>
              <a:gd name="connsiteX2" fmla="*/ 10000 w 10000"/>
              <a:gd name="connsiteY2" fmla="*/ 0 h 10000"/>
              <a:gd name="connsiteX3" fmla="*/ 8420 w 10000"/>
              <a:gd name="connsiteY3" fmla="*/ 7598 h 10000"/>
              <a:gd name="connsiteX4" fmla="*/ 10000 w 10000"/>
              <a:gd name="connsiteY4" fmla="*/ 10000 h 10000"/>
              <a:gd name="connsiteX0" fmla="*/ 7203 w 10000"/>
              <a:gd name="connsiteY0" fmla="*/ 7092 h 7598"/>
              <a:gd name="connsiteX1" fmla="*/ 0 w 10000"/>
              <a:gd name="connsiteY1" fmla="*/ 0 h 7598"/>
              <a:gd name="connsiteX2" fmla="*/ 10000 w 10000"/>
              <a:gd name="connsiteY2" fmla="*/ 0 h 7598"/>
              <a:gd name="connsiteX3" fmla="*/ 8420 w 10000"/>
              <a:gd name="connsiteY3" fmla="*/ 7598 h 7598"/>
              <a:gd name="connsiteX4" fmla="*/ 7203 w 10000"/>
              <a:gd name="connsiteY4" fmla="*/ 7092 h 7598"/>
              <a:gd name="connsiteX0" fmla="*/ 8219 w 10000"/>
              <a:gd name="connsiteY0" fmla="*/ 10811 h 10811"/>
              <a:gd name="connsiteX1" fmla="*/ 0 w 10000"/>
              <a:gd name="connsiteY1" fmla="*/ 0 h 10811"/>
              <a:gd name="connsiteX2" fmla="*/ 10000 w 10000"/>
              <a:gd name="connsiteY2" fmla="*/ 0 h 10811"/>
              <a:gd name="connsiteX3" fmla="*/ 8420 w 10000"/>
              <a:gd name="connsiteY3" fmla="*/ 10000 h 10811"/>
              <a:gd name="connsiteX4" fmla="*/ 8219 w 10000"/>
              <a:gd name="connsiteY4" fmla="*/ 10811 h 10811"/>
              <a:gd name="connsiteX0" fmla="*/ 8219 w 8420"/>
              <a:gd name="connsiteY0" fmla="*/ 10811 h 10811"/>
              <a:gd name="connsiteX1" fmla="*/ 0 w 8420"/>
              <a:gd name="connsiteY1" fmla="*/ 0 h 10811"/>
              <a:gd name="connsiteX2" fmla="*/ 7380 w 8420"/>
              <a:gd name="connsiteY2" fmla="*/ 112 h 10811"/>
              <a:gd name="connsiteX3" fmla="*/ 8420 w 8420"/>
              <a:gd name="connsiteY3" fmla="*/ 10000 h 10811"/>
              <a:gd name="connsiteX4" fmla="*/ 8219 w 8420"/>
              <a:gd name="connsiteY4" fmla="*/ 10811 h 10811"/>
              <a:gd name="connsiteX0" fmla="*/ 9761 w 10000"/>
              <a:gd name="connsiteY0" fmla="*/ 10010 h 10010"/>
              <a:gd name="connsiteX1" fmla="*/ 0 w 10000"/>
              <a:gd name="connsiteY1" fmla="*/ 10 h 10010"/>
              <a:gd name="connsiteX2" fmla="*/ 9761 w 10000"/>
              <a:gd name="connsiteY2" fmla="*/ 0 h 10010"/>
              <a:gd name="connsiteX3" fmla="*/ 10000 w 10000"/>
              <a:gd name="connsiteY3" fmla="*/ 9260 h 10010"/>
              <a:gd name="connsiteX4" fmla="*/ 9761 w 10000"/>
              <a:gd name="connsiteY4" fmla="*/ 10010 h 10010"/>
              <a:gd name="connsiteX0" fmla="*/ 9761 w 9785"/>
              <a:gd name="connsiteY0" fmla="*/ 10010 h 10010"/>
              <a:gd name="connsiteX1" fmla="*/ 0 w 9785"/>
              <a:gd name="connsiteY1" fmla="*/ 10 h 10010"/>
              <a:gd name="connsiteX2" fmla="*/ 9761 w 9785"/>
              <a:gd name="connsiteY2" fmla="*/ 0 h 10010"/>
              <a:gd name="connsiteX3" fmla="*/ 9773 w 9785"/>
              <a:gd name="connsiteY3" fmla="*/ 9063 h 10010"/>
              <a:gd name="connsiteX4" fmla="*/ 9761 w 9785"/>
              <a:gd name="connsiteY4" fmla="*/ 10010 h 10010"/>
              <a:gd name="connsiteX0" fmla="*/ 9975 w 10008"/>
              <a:gd name="connsiteY0" fmla="*/ 10000 h 10000"/>
              <a:gd name="connsiteX1" fmla="*/ 0 w 10008"/>
              <a:gd name="connsiteY1" fmla="*/ 10 h 10000"/>
              <a:gd name="connsiteX2" fmla="*/ 9975 w 10008"/>
              <a:gd name="connsiteY2" fmla="*/ 0 h 10000"/>
              <a:gd name="connsiteX3" fmla="*/ 9988 w 10008"/>
              <a:gd name="connsiteY3" fmla="*/ 9054 h 10000"/>
              <a:gd name="connsiteX4" fmla="*/ 9975 w 10008"/>
              <a:gd name="connsiteY4" fmla="*/ 10000 h 10000"/>
              <a:gd name="connsiteX0" fmla="*/ 9975 w 10008"/>
              <a:gd name="connsiteY0" fmla="*/ 10000 h 10000"/>
              <a:gd name="connsiteX1" fmla="*/ 0 w 10008"/>
              <a:gd name="connsiteY1" fmla="*/ 10 h 10000"/>
              <a:gd name="connsiteX2" fmla="*/ 9975 w 10008"/>
              <a:gd name="connsiteY2" fmla="*/ 0 h 10000"/>
              <a:gd name="connsiteX3" fmla="*/ 9988 w 10008"/>
              <a:gd name="connsiteY3" fmla="*/ 9054 h 10000"/>
              <a:gd name="connsiteX4" fmla="*/ 9975 w 10008"/>
              <a:gd name="connsiteY4" fmla="*/ 10000 h 10000"/>
              <a:gd name="connsiteX0" fmla="*/ 9975 w 10008"/>
              <a:gd name="connsiteY0" fmla="*/ 10000 h 10000"/>
              <a:gd name="connsiteX1" fmla="*/ 0 w 10008"/>
              <a:gd name="connsiteY1" fmla="*/ 10 h 10000"/>
              <a:gd name="connsiteX2" fmla="*/ 9975 w 10008"/>
              <a:gd name="connsiteY2" fmla="*/ 0 h 10000"/>
              <a:gd name="connsiteX3" fmla="*/ 9988 w 10008"/>
              <a:gd name="connsiteY3" fmla="*/ 9054 h 10000"/>
              <a:gd name="connsiteX4" fmla="*/ 9975 w 10008"/>
              <a:gd name="connsiteY4" fmla="*/ 10000 h 10000"/>
              <a:gd name="connsiteX0" fmla="*/ 9975 w 10012"/>
              <a:gd name="connsiteY0" fmla="*/ 10000 h 10000"/>
              <a:gd name="connsiteX1" fmla="*/ 0 w 10012"/>
              <a:gd name="connsiteY1" fmla="*/ 10 h 10000"/>
              <a:gd name="connsiteX2" fmla="*/ 9975 w 10012"/>
              <a:gd name="connsiteY2" fmla="*/ 0 h 10000"/>
              <a:gd name="connsiteX3" fmla="*/ 9988 w 10012"/>
              <a:gd name="connsiteY3" fmla="*/ 9054 h 10000"/>
              <a:gd name="connsiteX4" fmla="*/ 9975 w 10012"/>
              <a:gd name="connsiteY4" fmla="*/ 10000 h 10000"/>
              <a:gd name="connsiteX0" fmla="*/ 9975 w 9988"/>
              <a:gd name="connsiteY0" fmla="*/ 10000 h 10000"/>
              <a:gd name="connsiteX1" fmla="*/ 0 w 9988"/>
              <a:gd name="connsiteY1" fmla="*/ 10 h 10000"/>
              <a:gd name="connsiteX2" fmla="*/ 9975 w 9988"/>
              <a:gd name="connsiteY2" fmla="*/ 0 h 10000"/>
              <a:gd name="connsiteX3" fmla="*/ 9988 w 9988"/>
              <a:gd name="connsiteY3" fmla="*/ 9054 h 10000"/>
              <a:gd name="connsiteX4" fmla="*/ 9975 w 9988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8" h="10000">
                <a:moveTo>
                  <a:pt x="9975" y="10000"/>
                </a:moveTo>
                <a:lnTo>
                  <a:pt x="0" y="10"/>
                </a:lnTo>
                <a:lnTo>
                  <a:pt x="9975" y="0"/>
                </a:lnTo>
                <a:cubicBezTo>
                  <a:pt x="10003" y="3177"/>
                  <a:pt x="9960" y="5898"/>
                  <a:pt x="9988" y="9054"/>
                </a:cubicBezTo>
                <a:cubicBezTo>
                  <a:pt x="9978" y="9407"/>
                  <a:pt x="9986" y="9667"/>
                  <a:pt x="9975" y="1000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sz="2400" dirty="0"/>
          </a:p>
        </p:txBody>
      </p:sp>
      <p:sp>
        <p:nvSpPr>
          <p:cNvPr id="11" name="Freeform 10"/>
          <p:cNvSpPr>
            <a:spLocks/>
          </p:cNvSpPr>
          <p:nvPr userDrawn="1"/>
        </p:nvSpPr>
        <p:spPr bwMode="auto">
          <a:xfrm rot="5400000">
            <a:off x="888535" y="3593615"/>
            <a:ext cx="2385298" cy="4162371"/>
          </a:xfrm>
          <a:custGeom>
            <a:avLst/>
            <a:gdLst>
              <a:gd name="T0" fmla="*/ 0 w 2736"/>
              <a:gd name="T1" fmla="*/ 2624 h 2624"/>
              <a:gd name="T2" fmla="*/ 1516 w 2736"/>
              <a:gd name="T3" fmla="*/ 0 h 2624"/>
              <a:gd name="T4" fmla="*/ 2736 w 2736"/>
              <a:gd name="T5" fmla="*/ 2112 h 2624"/>
              <a:gd name="T6" fmla="*/ 2736 w 2736"/>
              <a:gd name="T7" fmla="*/ 2624 h 2624"/>
              <a:gd name="T8" fmla="*/ 0 w 2736"/>
              <a:gd name="T9" fmla="*/ 2624 h 2624"/>
              <a:gd name="connsiteX0" fmla="*/ 0 w 10000"/>
              <a:gd name="connsiteY0" fmla="*/ 10000 h 10000"/>
              <a:gd name="connsiteX1" fmla="*/ 5541 w 10000"/>
              <a:gd name="connsiteY1" fmla="*/ 0 h 10000"/>
              <a:gd name="connsiteX2" fmla="*/ 5742 w 10000"/>
              <a:gd name="connsiteY2" fmla="*/ 3981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5541 w 10000"/>
              <a:gd name="connsiteY1" fmla="*/ 0 h 10000"/>
              <a:gd name="connsiteX2" fmla="*/ 7280 w 10000"/>
              <a:gd name="connsiteY2" fmla="*/ 3191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0" fmla="*/ 0 w 7280"/>
              <a:gd name="connsiteY0" fmla="*/ 10000 h 10000"/>
              <a:gd name="connsiteX1" fmla="*/ 5541 w 7280"/>
              <a:gd name="connsiteY1" fmla="*/ 0 h 10000"/>
              <a:gd name="connsiteX2" fmla="*/ 7280 w 7280"/>
              <a:gd name="connsiteY2" fmla="*/ 3191 h 10000"/>
              <a:gd name="connsiteX3" fmla="*/ 6455 w 7280"/>
              <a:gd name="connsiteY3" fmla="*/ 9930 h 10000"/>
              <a:gd name="connsiteX4" fmla="*/ 0 w 7280"/>
              <a:gd name="connsiteY4" fmla="*/ 10000 h 10000"/>
              <a:gd name="connsiteX0" fmla="*/ 0 w 10061"/>
              <a:gd name="connsiteY0" fmla="*/ 10000 h 10000"/>
              <a:gd name="connsiteX1" fmla="*/ 7611 w 10061"/>
              <a:gd name="connsiteY1" fmla="*/ 0 h 10000"/>
              <a:gd name="connsiteX2" fmla="*/ 10000 w 10061"/>
              <a:gd name="connsiteY2" fmla="*/ 3191 h 10000"/>
              <a:gd name="connsiteX3" fmla="*/ 10061 w 10061"/>
              <a:gd name="connsiteY3" fmla="*/ 10000 h 10000"/>
              <a:gd name="connsiteX4" fmla="*/ 0 w 10061"/>
              <a:gd name="connsiteY4" fmla="*/ 10000 h 10000"/>
              <a:gd name="connsiteX0" fmla="*/ 0 w 10066"/>
              <a:gd name="connsiteY0" fmla="*/ 10000 h 10000"/>
              <a:gd name="connsiteX1" fmla="*/ 7611 w 10066"/>
              <a:gd name="connsiteY1" fmla="*/ 0 h 10000"/>
              <a:gd name="connsiteX2" fmla="*/ 10061 w 10066"/>
              <a:gd name="connsiteY2" fmla="*/ 3214 h 10000"/>
              <a:gd name="connsiteX3" fmla="*/ 10061 w 10066"/>
              <a:gd name="connsiteY3" fmla="*/ 10000 h 10000"/>
              <a:gd name="connsiteX4" fmla="*/ 0 w 10066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66" h="10000">
                <a:moveTo>
                  <a:pt x="0" y="10000"/>
                </a:moveTo>
                <a:lnTo>
                  <a:pt x="7611" y="0"/>
                </a:lnTo>
                <a:lnTo>
                  <a:pt x="10061" y="3214"/>
                </a:lnTo>
                <a:cubicBezTo>
                  <a:pt x="10081" y="5484"/>
                  <a:pt x="10041" y="7730"/>
                  <a:pt x="10061" y="10000"/>
                </a:cubicBezTo>
                <a:lnTo>
                  <a:pt x="0" y="100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sz="2400" dirty="0"/>
          </a:p>
        </p:txBody>
      </p:sp>
      <p:sp>
        <p:nvSpPr>
          <p:cNvPr id="5" name="Title 1"/>
          <p:cNvSpPr>
            <a:spLocks noGrp="1"/>
          </p:cNvSpPr>
          <p:nvPr userDrawn="1">
            <p:ph type="ctrTitle"/>
          </p:nvPr>
        </p:nvSpPr>
        <p:spPr>
          <a:xfrm>
            <a:off x="673404" y="2566038"/>
            <a:ext cx="10777763" cy="163584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600" b="1" spc="-15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 userDrawn="1">
            <p:ph type="subTitle" idx="1"/>
          </p:nvPr>
        </p:nvSpPr>
        <p:spPr>
          <a:xfrm>
            <a:off x="721785" y="4194630"/>
            <a:ext cx="7229859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800" i="0">
                <a:solidFill>
                  <a:schemeClr val="bg1"/>
                </a:solidFill>
                <a:latin typeface="+mj-lt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66936E6F-5BBD-4450-9E38-403E28A13C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700"/>
            <a:ext cx="3883841" cy="176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6497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kuvalla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 userDrawn="1">
            <p:ph type="ctrTitle"/>
          </p:nvPr>
        </p:nvSpPr>
        <p:spPr>
          <a:xfrm>
            <a:off x="673404" y="2945332"/>
            <a:ext cx="10777763" cy="212326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600" b="1" spc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 userDrawn="1">
            <p:ph type="subTitle" idx="1"/>
          </p:nvPr>
        </p:nvSpPr>
        <p:spPr>
          <a:xfrm>
            <a:off x="721785" y="5068598"/>
            <a:ext cx="7229859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800" i="0">
                <a:solidFill>
                  <a:schemeClr val="bg1"/>
                </a:solidFill>
                <a:latin typeface="+mj-lt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F3B81112-55DA-417E-A5D5-B52DF0CB02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700"/>
            <a:ext cx="3883841" cy="176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7389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kuvalla - tummennus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 dirty="0"/>
          </a:p>
        </p:txBody>
      </p:sp>
      <p:sp>
        <p:nvSpPr>
          <p:cNvPr id="5" name="Title 1"/>
          <p:cNvSpPr>
            <a:spLocks noGrp="1"/>
          </p:cNvSpPr>
          <p:nvPr userDrawn="1">
            <p:ph type="ctrTitle"/>
          </p:nvPr>
        </p:nvSpPr>
        <p:spPr>
          <a:xfrm>
            <a:off x="673404" y="2945332"/>
            <a:ext cx="10777763" cy="212326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600" b="1" spc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 userDrawn="1">
            <p:ph type="subTitle" idx="1"/>
          </p:nvPr>
        </p:nvSpPr>
        <p:spPr>
          <a:xfrm>
            <a:off x="721785" y="5068598"/>
            <a:ext cx="7229859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800" i="0">
                <a:solidFill>
                  <a:schemeClr val="bg1"/>
                </a:solidFill>
                <a:latin typeface="+mj-lt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81B69ED5-2A88-46E3-80F4-E825AE4C9B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700"/>
            <a:ext cx="3883841" cy="176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1634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kansi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721785" y="1912266"/>
            <a:ext cx="10691140" cy="2636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E08B3F55-A2E2-4738-B32D-D79A3B601F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095202"/>
            <a:ext cx="3883841" cy="176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9280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kansi kuvalla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721785" y="1912266"/>
            <a:ext cx="10691140" cy="2636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E12027B8-3ACC-4B99-A595-CEED283E7D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095202"/>
            <a:ext cx="3883841" cy="176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017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kansi kuvalla - tummennus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 dirty="0"/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721785" y="1912266"/>
            <a:ext cx="10691140" cy="2636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4BDCF47E-3E49-4587-B526-04B917F4D0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095202"/>
            <a:ext cx="3883841" cy="176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2319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721785" y="381000"/>
            <a:ext cx="10729383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721785" y="1685676"/>
            <a:ext cx="10729383" cy="4250891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96863" indent="-271463">
              <a:buFont typeface="Wingdings" panose="05000000000000000000" pitchFamily="2" charset="2"/>
              <a:buChar char="§"/>
              <a:defRPr sz="2000">
                <a:latin typeface="Georgia"/>
              </a:defRPr>
            </a:lvl2pPr>
            <a:lvl3pPr marL="601663" indent="-296863">
              <a:buFont typeface="Arial" panose="020B0604020202020204" pitchFamily="34" charset="0"/>
              <a:buChar char="‒"/>
              <a:defRPr sz="1600" i="1">
                <a:latin typeface="Georgia"/>
                <a:cs typeface="Georgia"/>
              </a:defRPr>
            </a:lvl3pPr>
            <a:lvl4pPr marL="900113" indent="-298450">
              <a:buFont typeface="Arial" panose="020B0604020202020204" pitchFamily="34" charset="0"/>
              <a:buChar char="‒"/>
              <a:defRPr sz="1400" baseline="0">
                <a:latin typeface="Georgia"/>
              </a:defRPr>
            </a:lvl4pPr>
            <a:lvl5pPr marL="1227138" indent="-320675">
              <a:buFont typeface="Arial" panose="020B0604020202020204" pitchFamily="34" charset="0"/>
              <a:buChar char="‒"/>
              <a:defRPr sz="1300" baseline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5"/>
          </p:nvPr>
        </p:nvSpPr>
        <p:spPr>
          <a:xfrm>
            <a:off x="6587067" y="6298084"/>
            <a:ext cx="4826000" cy="1857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D85A3-5928-4FA8-B074-1A44C471BF7F}" type="datetime1">
              <a:rPr lang="fi-FI" smtClean="0"/>
              <a:t>6.2.2023</a:t>
            </a:fld>
            <a:endParaRPr lang="fi-FI" dirty="0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7"/>
          </p:nvPr>
        </p:nvSpPr>
        <p:spPr>
          <a:xfrm>
            <a:off x="6587067" y="6483823"/>
            <a:ext cx="4826000" cy="161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7628F-9402-FB47-93B5-FC3C3BFEEBE0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19667" y="6048320"/>
            <a:ext cx="10731500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Kuva 12">
            <a:extLst>
              <a:ext uri="{FF2B5EF4-FFF2-40B4-BE49-F238E27FC236}">
                <a16:creationId xmlns:a16="http://schemas.microsoft.com/office/drawing/2014/main" id="{79031326-596C-4623-8157-C4FBFE2828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1434" y="6045445"/>
            <a:ext cx="1783907" cy="80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725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kansi valkoisella yläosal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apaamuotoinen: Muoto 5">
            <a:extLst>
              <a:ext uri="{FF2B5EF4-FFF2-40B4-BE49-F238E27FC236}">
                <a16:creationId xmlns:a16="http://schemas.microsoft.com/office/drawing/2014/main" id="{029CD026-7F47-4F87-91D1-C3689AB46A9A}"/>
              </a:ext>
            </a:extLst>
          </p:cNvPr>
          <p:cNvSpPr/>
          <p:nvPr userDrawn="1"/>
        </p:nvSpPr>
        <p:spPr>
          <a:xfrm>
            <a:off x="0" y="1592580"/>
            <a:ext cx="12199620" cy="5273040"/>
          </a:xfrm>
          <a:custGeom>
            <a:avLst/>
            <a:gdLst>
              <a:gd name="connsiteX0" fmla="*/ 0 w 12199620"/>
              <a:gd name="connsiteY0" fmla="*/ 1028700 h 5273040"/>
              <a:gd name="connsiteX1" fmla="*/ 3794760 w 12199620"/>
              <a:gd name="connsiteY1" fmla="*/ 0 h 5273040"/>
              <a:gd name="connsiteX2" fmla="*/ 12199620 w 12199620"/>
              <a:gd name="connsiteY2" fmla="*/ 0 h 5273040"/>
              <a:gd name="connsiteX3" fmla="*/ 12192000 w 12199620"/>
              <a:gd name="connsiteY3" fmla="*/ 5257800 h 5273040"/>
              <a:gd name="connsiteX4" fmla="*/ 0 w 12199620"/>
              <a:gd name="connsiteY4" fmla="*/ 5273040 h 5273040"/>
              <a:gd name="connsiteX5" fmla="*/ 0 w 12199620"/>
              <a:gd name="connsiteY5" fmla="*/ 1028700 h 527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9620" h="5273040">
                <a:moveTo>
                  <a:pt x="0" y="1028700"/>
                </a:moveTo>
                <a:lnTo>
                  <a:pt x="3794760" y="0"/>
                </a:lnTo>
                <a:lnTo>
                  <a:pt x="12199620" y="0"/>
                </a:lnTo>
                <a:lnTo>
                  <a:pt x="12192000" y="5257800"/>
                </a:lnTo>
                <a:lnTo>
                  <a:pt x="0" y="5273040"/>
                </a:lnTo>
                <a:lnTo>
                  <a:pt x="0" y="1028700"/>
                </a:lnTo>
                <a:close/>
              </a:path>
            </a:pathLst>
          </a:custGeom>
          <a:solidFill>
            <a:srgbClr val="378DC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7" name="Vapaamuotoinen: Muoto 6">
            <a:extLst>
              <a:ext uri="{FF2B5EF4-FFF2-40B4-BE49-F238E27FC236}">
                <a16:creationId xmlns:a16="http://schemas.microsoft.com/office/drawing/2014/main" id="{E64FDC42-703A-4571-A80D-821190DDF7E1}"/>
              </a:ext>
            </a:extLst>
          </p:cNvPr>
          <p:cNvSpPr/>
          <p:nvPr userDrawn="1"/>
        </p:nvSpPr>
        <p:spPr>
          <a:xfrm>
            <a:off x="1087752" y="1591430"/>
            <a:ext cx="4028531" cy="5272492"/>
          </a:xfrm>
          <a:custGeom>
            <a:avLst/>
            <a:gdLst>
              <a:gd name="connsiteX0" fmla="*/ 1699260 w 5143500"/>
              <a:gd name="connsiteY0" fmla="*/ 6896100 h 6911340"/>
              <a:gd name="connsiteX1" fmla="*/ 0 w 5143500"/>
              <a:gd name="connsiteY1" fmla="*/ 0 h 6911340"/>
              <a:gd name="connsiteX2" fmla="*/ 5143500 w 5143500"/>
              <a:gd name="connsiteY2" fmla="*/ 30480 h 6911340"/>
              <a:gd name="connsiteX3" fmla="*/ 3002280 w 5143500"/>
              <a:gd name="connsiteY3" fmla="*/ 6911340 h 6911340"/>
              <a:gd name="connsiteX4" fmla="*/ 1699260 w 5143500"/>
              <a:gd name="connsiteY4" fmla="*/ 6896100 h 6911340"/>
              <a:gd name="connsiteX0" fmla="*/ 1699260 w 5143500"/>
              <a:gd name="connsiteY0" fmla="*/ 6896100 h 6896100"/>
              <a:gd name="connsiteX1" fmla="*/ 0 w 5143500"/>
              <a:gd name="connsiteY1" fmla="*/ 0 h 6896100"/>
              <a:gd name="connsiteX2" fmla="*/ 5143500 w 5143500"/>
              <a:gd name="connsiteY2" fmla="*/ 30480 h 6896100"/>
              <a:gd name="connsiteX3" fmla="*/ 3002280 w 5143500"/>
              <a:gd name="connsiteY3" fmla="*/ 6895465 h 6896100"/>
              <a:gd name="connsiteX4" fmla="*/ 1699260 w 5143500"/>
              <a:gd name="connsiteY4" fmla="*/ 6896100 h 6896100"/>
              <a:gd name="connsiteX0" fmla="*/ 2181497 w 5625737"/>
              <a:gd name="connsiteY0" fmla="*/ 6896100 h 6896100"/>
              <a:gd name="connsiteX1" fmla="*/ 0 w 5625737"/>
              <a:gd name="connsiteY1" fmla="*/ 4830192 h 6896100"/>
              <a:gd name="connsiteX2" fmla="*/ 482237 w 5625737"/>
              <a:gd name="connsiteY2" fmla="*/ 0 h 6896100"/>
              <a:gd name="connsiteX3" fmla="*/ 5625737 w 5625737"/>
              <a:gd name="connsiteY3" fmla="*/ 30480 h 6896100"/>
              <a:gd name="connsiteX4" fmla="*/ 3484517 w 5625737"/>
              <a:gd name="connsiteY4" fmla="*/ 6895465 h 6896100"/>
              <a:gd name="connsiteX5" fmla="*/ 2181497 w 5625737"/>
              <a:gd name="connsiteY5" fmla="*/ 6896100 h 6896100"/>
              <a:gd name="connsiteX0" fmla="*/ 44753 w 6075438"/>
              <a:gd name="connsiteY0" fmla="*/ 7168259 h 7168259"/>
              <a:gd name="connsiteX1" fmla="*/ 449701 w 6075438"/>
              <a:gd name="connsiteY1" fmla="*/ 4830192 h 7168259"/>
              <a:gd name="connsiteX2" fmla="*/ 931938 w 6075438"/>
              <a:gd name="connsiteY2" fmla="*/ 0 h 7168259"/>
              <a:gd name="connsiteX3" fmla="*/ 6075438 w 6075438"/>
              <a:gd name="connsiteY3" fmla="*/ 30480 h 7168259"/>
              <a:gd name="connsiteX4" fmla="*/ 3934218 w 6075438"/>
              <a:gd name="connsiteY4" fmla="*/ 6895465 h 7168259"/>
              <a:gd name="connsiteX5" fmla="*/ 44753 w 6075438"/>
              <a:gd name="connsiteY5" fmla="*/ 7168259 h 7168259"/>
              <a:gd name="connsiteX0" fmla="*/ 44753 w 6075438"/>
              <a:gd name="connsiteY0" fmla="*/ 7168259 h 7168259"/>
              <a:gd name="connsiteX1" fmla="*/ 449701 w 6075438"/>
              <a:gd name="connsiteY1" fmla="*/ 4830192 h 7168259"/>
              <a:gd name="connsiteX2" fmla="*/ 931938 w 6075438"/>
              <a:gd name="connsiteY2" fmla="*/ 0 h 7168259"/>
              <a:gd name="connsiteX3" fmla="*/ 6075438 w 6075438"/>
              <a:gd name="connsiteY3" fmla="*/ 30480 h 7168259"/>
              <a:gd name="connsiteX4" fmla="*/ 1341241 w 6075438"/>
              <a:gd name="connsiteY4" fmla="*/ 7159120 h 7168259"/>
              <a:gd name="connsiteX5" fmla="*/ 44753 w 6075438"/>
              <a:gd name="connsiteY5" fmla="*/ 7168259 h 7168259"/>
              <a:gd name="connsiteX0" fmla="*/ 497478 w 6528163"/>
              <a:gd name="connsiteY0" fmla="*/ 7137779 h 7137779"/>
              <a:gd name="connsiteX1" fmla="*/ 902426 w 6528163"/>
              <a:gd name="connsiteY1" fmla="*/ 4799712 h 7137779"/>
              <a:gd name="connsiteX2" fmla="*/ 0 w 6528163"/>
              <a:gd name="connsiteY2" fmla="*/ 1194232 h 7137779"/>
              <a:gd name="connsiteX3" fmla="*/ 6528163 w 6528163"/>
              <a:gd name="connsiteY3" fmla="*/ 0 h 7137779"/>
              <a:gd name="connsiteX4" fmla="*/ 1793966 w 6528163"/>
              <a:gd name="connsiteY4" fmla="*/ 7128640 h 7137779"/>
              <a:gd name="connsiteX5" fmla="*/ 497478 w 6528163"/>
              <a:gd name="connsiteY5" fmla="*/ 7137779 h 7137779"/>
              <a:gd name="connsiteX0" fmla="*/ 44754 w 6075439"/>
              <a:gd name="connsiteY0" fmla="*/ 7137779 h 7137779"/>
              <a:gd name="connsiteX1" fmla="*/ 449702 w 6075439"/>
              <a:gd name="connsiteY1" fmla="*/ 4799712 h 7137779"/>
              <a:gd name="connsiteX2" fmla="*/ 2166378 w 6075439"/>
              <a:gd name="connsiteY2" fmla="*/ 275697 h 7137779"/>
              <a:gd name="connsiteX3" fmla="*/ 6075439 w 6075439"/>
              <a:gd name="connsiteY3" fmla="*/ 0 h 7137779"/>
              <a:gd name="connsiteX4" fmla="*/ 1341242 w 6075439"/>
              <a:gd name="connsiteY4" fmla="*/ 7128640 h 7137779"/>
              <a:gd name="connsiteX5" fmla="*/ 44754 w 6075439"/>
              <a:gd name="connsiteY5" fmla="*/ 7137779 h 7137779"/>
              <a:gd name="connsiteX0" fmla="*/ 607424 w 6638109"/>
              <a:gd name="connsiteY0" fmla="*/ 7137779 h 7137779"/>
              <a:gd name="connsiteX1" fmla="*/ 0 w 6638109"/>
              <a:gd name="connsiteY1" fmla="*/ 1219127 h 7137779"/>
              <a:gd name="connsiteX2" fmla="*/ 2729048 w 6638109"/>
              <a:gd name="connsiteY2" fmla="*/ 275697 h 7137779"/>
              <a:gd name="connsiteX3" fmla="*/ 6638109 w 6638109"/>
              <a:gd name="connsiteY3" fmla="*/ 0 h 7137779"/>
              <a:gd name="connsiteX4" fmla="*/ 1903912 w 6638109"/>
              <a:gd name="connsiteY4" fmla="*/ 7128640 h 7137779"/>
              <a:gd name="connsiteX5" fmla="*/ 607424 w 6638109"/>
              <a:gd name="connsiteY5" fmla="*/ 7137779 h 7137779"/>
              <a:gd name="connsiteX0" fmla="*/ 607424 w 3862251"/>
              <a:gd name="connsiteY0" fmla="*/ 6862082 h 6862082"/>
              <a:gd name="connsiteX1" fmla="*/ 0 w 3862251"/>
              <a:gd name="connsiteY1" fmla="*/ 943430 h 6862082"/>
              <a:gd name="connsiteX2" fmla="*/ 2729048 w 3862251"/>
              <a:gd name="connsiteY2" fmla="*/ 0 h 6862082"/>
              <a:gd name="connsiteX3" fmla="*/ 3862251 w 3862251"/>
              <a:gd name="connsiteY3" fmla="*/ 523770 h 6862082"/>
              <a:gd name="connsiteX4" fmla="*/ 1903912 w 3862251"/>
              <a:gd name="connsiteY4" fmla="*/ 6852943 h 6862082"/>
              <a:gd name="connsiteX5" fmla="*/ 607424 w 3862251"/>
              <a:gd name="connsiteY5" fmla="*/ 6862082 h 6862082"/>
              <a:gd name="connsiteX0" fmla="*/ 607424 w 4019006"/>
              <a:gd name="connsiteY0" fmla="*/ 6865619 h 6865619"/>
              <a:gd name="connsiteX1" fmla="*/ 0 w 4019006"/>
              <a:gd name="connsiteY1" fmla="*/ 946967 h 6865619"/>
              <a:gd name="connsiteX2" fmla="*/ 2729048 w 4019006"/>
              <a:gd name="connsiteY2" fmla="*/ 3537 h 6865619"/>
              <a:gd name="connsiteX3" fmla="*/ 4019006 w 4019006"/>
              <a:gd name="connsiteY3" fmla="*/ 0 h 6865619"/>
              <a:gd name="connsiteX4" fmla="*/ 1903912 w 4019006"/>
              <a:gd name="connsiteY4" fmla="*/ 6856480 h 6865619"/>
              <a:gd name="connsiteX5" fmla="*/ 607424 w 4019006"/>
              <a:gd name="connsiteY5" fmla="*/ 6865619 h 6865619"/>
              <a:gd name="connsiteX0" fmla="*/ 607424 w 4019006"/>
              <a:gd name="connsiteY0" fmla="*/ 6865619 h 6865619"/>
              <a:gd name="connsiteX1" fmla="*/ 0 w 4019006"/>
              <a:gd name="connsiteY1" fmla="*/ 946967 h 6865619"/>
              <a:gd name="connsiteX2" fmla="*/ 2729048 w 4019006"/>
              <a:gd name="connsiteY2" fmla="*/ 3537 h 6865619"/>
              <a:gd name="connsiteX3" fmla="*/ 4019006 w 4019006"/>
              <a:gd name="connsiteY3" fmla="*/ 0 h 6865619"/>
              <a:gd name="connsiteX4" fmla="*/ 1903912 w 4019006"/>
              <a:gd name="connsiteY4" fmla="*/ 6856480 h 6865619"/>
              <a:gd name="connsiteX5" fmla="*/ 607424 w 4019006"/>
              <a:gd name="connsiteY5" fmla="*/ 6865619 h 6865619"/>
              <a:gd name="connsiteX0" fmla="*/ 607424 w 4019006"/>
              <a:gd name="connsiteY0" fmla="*/ 6865619 h 6865619"/>
              <a:gd name="connsiteX1" fmla="*/ 0 w 4019006"/>
              <a:gd name="connsiteY1" fmla="*/ 946967 h 6865619"/>
              <a:gd name="connsiteX2" fmla="*/ 2729048 w 4019006"/>
              <a:gd name="connsiteY2" fmla="*/ 3537 h 6865619"/>
              <a:gd name="connsiteX3" fmla="*/ 4019006 w 4019006"/>
              <a:gd name="connsiteY3" fmla="*/ 0 h 6865619"/>
              <a:gd name="connsiteX4" fmla="*/ 1903912 w 4019006"/>
              <a:gd name="connsiteY4" fmla="*/ 6856480 h 6865619"/>
              <a:gd name="connsiteX5" fmla="*/ 607424 w 4019006"/>
              <a:gd name="connsiteY5" fmla="*/ 6865619 h 6865619"/>
              <a:gd name="connsiteX0" fmla="*/ 607424 w 4019006"/>
              <a:gd name="connsiteY0" fmla="*/ 6865619 h 6865619"/>
              <a:gd name="connsiteX1" fmla="*/ 0 w 4019006"/>
              <a:gd name="connsiteY1" fmla="*/ 946967 h 6865619"/>
              <a:gd name="connsiteX2" fmla="*/ 2729048 w 4019006"/>
              <a:gd name="connsiteY2" fmla="*/ 3537 h 6865619"/>
              <a:gd name="connsiteX3" fmla="*/ 4019006 w 4019006"/>
              <a:gd name="connsiteY3" fmla="*/ 0 h 6865619"/>
              <a:gd name="connsiteX4" fmla="*/ 1903912 w 4019006"/>
              <a:gd name="connsiteY4" fmla="*/ 6856480 h 6865619"/>
              <a:gd name="connsiteX5" fmla="*/ 607424 w 4019006"/>
              <a:gd name="connsiteY5" fmla="*/ 6865619 h 6865619"/>
              <a:gd name="connsiteX0" fmla="*/ 607424 w 4019006"/>
              <a:gd name="connsiteY0" fmla="*/ 6865619 h 6865619"/>
              <a:gd name="connsiteX1" fmla="*/ 0 w 4019006"/>
              <a:gd name="connsiteY1" fmla="*/ 946967 h 6865619"/>
              <a:gd name="connsiteX2" fmla="*/ 2729048 w 4019006"/>
              <a:gd name="connsiteY2" fmla="*/ 3537 h 6865619"/>
              <a:gd name="connsiteX3" fmla="*/ 4019006 w 4019006"/>
              <a:gd name="connsiteY3" fmla="*/ 0 h 6865619"/>
              <a:gd name="connsiteX4" fmla="*/ 1903912 w 4019006"/>
              <a:gd name="connsiteY4" fmla="*/ 6856480 h 6865619"/>
              <a:gd name="connsiteX5" fmla="*/ 607424 w 4019006"/>
              <a:gd name="connsiteY5" fmla="*/ 6865619 h 6865619"/>
              <a:gd name="connsiteX0" fmla="*/ 607424 w 4019006"/>
              <a:gd name="connsiteY0" fmla="*/ 6865619 h 6865619"/>
              <a:gd name="connsiteX1" fmla="*/ 0 w 4019006"/>
              <a:gd name="connsiteY1" fmla="*/ 946967 h 6865619"/>
              <a:gd name="connsiteX2" fmla="*/ 2729048 w 4019006"/>
              <a:gd name="connsiteY2" fmla="*/ 3537 h 6865619"/>
              <a:gd name="connsiteX3" fmla="*/ 4019006 w 4019006"/>
              <a:gd name="connsiteY3" fmla="*/ 0 h 6865619"/>
              <a:gd name="connsiteX4" fmla="*/ 1903912 w 4019006"/>
              <a:gd name="connsiteY4" fmla="*/ 6856480 h 6865619"/>
              <a:gd name="connsiteX5" fmla="*/ 607424 w 4019006"/>
              <a:gd name="connsiteY5" fmla="*/ 6865619 h 6865619"/>
              <a:gd name="connsiteX0" fmla="*/ 607424 w 4019006"/>
              <a:gd name="connsiteY0" fmla="*/ 6865619 h 6865619"/>
              <a:gd name="connsiteX1" fmla="*/ 0 w 4019006"/>
              <a:gd name="connsiteY1" fmla="*/ 946967 h 6865619"/>
              <a:gd name="connsiteX2" fmla="*/ 2694123 w 4019006"/>
              <a:gd name="connsiteY2" fmla="*/ 3537 h 6865619"/>
              <a:gd name="connsiteX3" fmla="*/ 4019006 w 4019006"/>
              <a:gd name="connsiteY3" fmla="*/ 0 h 6865619"/>
              <a:gd name="connsiteX4" fmla="*/ 1903912 w 4019006"/>
              <a:gd name="connsiteY4" fmla="*/ 6856480 h 6865619"/>
              <a:gd name="connsiteX5" fmla="*/ 607424 w 4019006"/>
              <a:gd name="connsiteY5" fmla="*/ 6865619 h 6865619"/>
              <a:gd name="connsiteX0" fmla="*/ 550274 w 3961856"/>
              <a:gd name="connsiteY0" fmla="*/ 6865619 h 6865619"/>
              <a:gd name="connsiteX1" fmla="*/ 0 w 3961856"/>
              <a:gd name="connsiteY1" fmla="*/ 1062729 h 6865619"/>
              <a:gd name="connsiteX2" fmla="*/ 2636973 w 3961856"/>
              <a:gd name="connsiteY2" fmla="*/ 3537 h 6865619"/>
              <a:gd name="connsiteX3" fmla="*/ 3961856 w 3961856"/>
              <a:gd name="connsiteY3" fmla="*/ 0 h 6865619"/>
              <a:gd name="connsiteX4" fmla="*/ 1846762 w 3961856"/>
              <a:gd name="connsiteY4" fmla="*/ 6856480 h 6865619"/>
              <a:gd name="connsiteX5" fmla="*/ 550274 w 3961856"/>
              <a:gd name="connsiteY5" fmla="*/ 6865619 h 6865619"/>
              <a:gd name="connsiteX0" fmla="*/ 616949 w 4028531"/>
              <a:gd name="connsiteY0" fmla="*/ 6865619 h 6865619"/>
              <a:gd name="connsiteX1" fmla="*/ 0 w 4028531"/>
              <a:gd name="connsiteY1" fmla="*/ 955236 h 6865619"/>
              <a:gd name="connsiteX2" fmla="*/ 2703648 w 4028531"/>
              <a:gd name="connsiteY2" fmla="*/ 3537 h 6865619"/>
              <a:gd name="connsiteX3" fmla="*/ 4028531 w 4028531"/>
              <a:gd name="connsiteY3" fmla="*/ 0 h 6865619"/>
              <a:gd name="connsiteX4" fmla="*/ 1913437 w 4028531"/>
              <a:gd name="connsiteY4" fmla="*/ 6856480 h 6865619"/>
              <a:gd name="connsiteX5" fmla="*/ 616949 w 4028531"/>
              <a:gd name="connsiteY5" fmla="*/ 6865619 h 686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28531" h="6865619">
                <a:moveTo>
                  <a:pt x="616949" y="6865619"/>
                </a:moveTo>
                <a:lnTo>
                  <a:pt x="0" y="955236"/>
                </a:lnTo>
                <a:lnTo>
                  <a:pt x="2703648" y="3537"/>
                </a:lnTo>
                <a:lnTo>
                  <a:pt x="4028531" y="0"/>
                </a:lnTo>
                <a:lnTo>
                  <a:pt x="1913437" y="6856480"/>
                </a:lnTo>
                <a:lnTo>
                  <a:pt x="616949" y="6865619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8" name="Vapaamuotoinen: Muoto 7">
            <a:extLst>
              <a:ext uri="{FF2B5EF4-FFF2-40B4-BE49-F238E27FC236}">
                <a16:creationId xmlns:a16="http://schemas.microsoft.com/office/drawing/2014/main" id="{41B4A677-B136-4726-BB6A-E265255E727D}"/>
              </a:ext>
            </a:extLst>
          </p:cNvPr>
          <p:cNvSpPr/>
          <p:nvPr userDrawn="1"/>
        </p:nvSpPr>
        <p:spPr>
          <a:xfrm>
            <a:off x="646611" y="5122545"/>
            <a:ext cx="3051493" cy="1735773"/>
          </a:xfrm>
          <a:custGeom>
            <a:avLst/>
            <a:gdLst>
              <a:gd name="connsiteX0" fmla="*/ 0 w 3230880"/>
              <a:gd name="connsiteY0" fmla="*/ 2354580 h 2354580"/>
              <a:gd name="connsiteX1" fmla="*/ 3230880 w 3230880"/>
              <a:gd name="connsiteY1" fmla="*/ 0 h 2354580"/>
              <a:gd name="connsiteX2" fmla="*/ 2484120 w 3230880"/>
              <a:gd name="connsiteY2" fmla="*/ 2346960 h 2354580"/>
              <a:gd name="connsiteX3" fmla="*/ 0 w 3230880"/>
              <a:gd name="connsiteY3" fmla="*/ 2354580 h 2354580"/>
              <a:gd name="connsiteX0" fmla="*/ 0 w 3249930"/>
              <a:gd name="connsiteY0" fmla="*/ 2351405 h 2351405"/>
              <a:gd name="connsiteX1" fmla="*/ 3249930 w 3249930"/>
              <a:gd name="connsiteY1" fmla="*/ 0 h 2351405"/>
              <a:gd name="connsiteX2" fmla="*/ 2503170 w 3249930"/>
              <a:gd name="connsiteY2" fmla="*/ 2346960 h 2351405"/>
              <a:gd name="connsiteX3" fmla="*/ 0 w 3249930"/>
              <a:gd name="connsiteY3" fmla="*/ 2351405 h 2351405"/>
              <a:gd name="connsiteX0" fmla="*/ 0 w 3237230"/>
              <a:gd name="connsiteY0" fmla="*/ 2354580 h 2354580"/>
              <a:gd name="connsiteX1" fmla="*/ 3237230 w 3237230"/>
              <a:gd name="connsiteY1" fmla="*/ 0 h 2354580"/>
              <a:gd name="connsiteX2" fmla="*/ 2503170 w 3237230"/>
              <a:gd name="connsiteY2" fmla="*/ 2350135 h 2354580"/>
              <a:gd name="connsiteX3" fmla="*/ 0 w 3237230"/>
              <a:gd name="connsiteY3" fmla="*/ 2354580 h 2354580"/>
              <a:gd name="connsiteX0" fmla="*/ 0 w 3046730"/>
              <a:gd name="connsiteY0" fmla="*/ 1744980 h 1744980"/>
              <a:gd name="connsiteX1" fmla="*/ 3046730 w 3046730"/>
              <a:gd name="connsiteY1" fmla="*/ 0 h 1744980"/>
              <a:gd name="connsiteX2" fmla="*/ 2503170 w 3046730"/>
              <a:gd name="connsiteY2" fmla="*/ 1740535 h 1744980"/>
              <a:gd name="connsiteX3" fmla="*/ 0 w 3046730"/>
              <a:gd name="connsiteY3" fmla="*/ 1744980 h 1744980"/>
              <a:gd name="connsiteX0" fmla="*/ 0 w 3046730"/>
              <a:gd name="connsiteY0" fmla="*/ 1744980 h 1744980"/>
              <a:gd name="connsiteX1" fmla="*/ 3046730 w 3046730"/>
              <a:gd name="connsiteY1" fmla="*/ 0 h 1744980"/>
              <a:gd name="connsiteX2" fmla="*/ 2355532 w 3046730"/>
              <a:gd name="connsiteY2" fmla="*/ 1740535 h 1744980"/>
              <a:gd name="connsiteX3" fmla="*/ 0 w 3046730"/>
              <a:gd name="connsiteY3" fmla="*/ 1744980 h 1744980"/>
              <a:gd name="connsiteX0" fmla="*/ 0 w 3051493"/>
              <a:gd name="connsiteY0" fmla="*/ 1740217 h 1740217"/>
              <a:gd name="connsiteX1" fmla="*/ 3051493 w 3051493"/>
              <a:gd name="connsiteY1" fmla="*/ 0 h 1740217"/>
              <a:gd name="connsiteX2" fmla="*/ 2355532 w 3051493"/>
              <a:gd name="connsiteY2" fmla="*/ 1735772 h 1740217"/>
              <a:gd name="connsiteX3" fmla="*/ 0 w 3051493"/>
              <a:gd name="connsiteY3" fmla="*/ 1740217 h 1740217"/>
              <a:gd name="connsiteX0" fmla="*/ 0 w 3051493"/>
              <a:gd name="connsiteY0" fmla="*/ 1740217 h 1740217"/>
              <a:gd name="connsiteX1" fmla="*/ 3051493 w 3051493"/>
              <a:gd name="connsiteY1" fmla="*/ 0 h 1740217"/>
              <a:gd name="connsiteX2" fmla="*/ 2222182 w 3051493"/>
              <a:gd name="connsiteY2" fmla="*/ 1652429 h 1740217"/>
              <a:gd name="connsiteX3" fmla="*/ 0 w 3051493"/>
              <a:gd name="connsiteY3" fmla="*/ 1740217 h 1740217"/>
              <a:gd name="connsiteX0" fmla="*/ 0 w 3051493"/>
              <a:gd name="connsiteY0" fmla="*/ 1740217 h 1740535"/>
              <a:gd name="connsiteX1" fmla="*/ 3051493 w 3051493"/>
              <a:gd name="connsiteY1" fmla="*/ 0 h 1740535"/>
              <a:gd name="connsiteX2" fmla="*/ 2355532 w 3051493"/>
              <a:gd name="connsiteY2" fmla="*/ 1740535 h 1740535"/>
              <a:gd name="connsiteX3" fmla="*/ 0 w 3051493"/>
              <a:gd name="connsiteY3" fmla="*/ 1740217 h 1740535"/>
              <a:gd name="connsiteX0" fmla="*/ 0 w 3051493"/>
              <a:gd name="connsiteY0" fmla="*/ 1735455 h 1735773"/>
              <a:gd name="connsiteX1" fmla="*/ 3051493 w 3051493"/>
              <a:gd name="connsiteY1" fmla="*/ 0 h 1735773"/>
              <a:gd name="connsiteX2" fmla="*/ 2355532 w 3051493"/>
              <a:gd name="connsiteY2" fmla="*/ 1735773 h 1735773"/>
              <a:gd name="connsiteX3" fmla="*/ 0 w 3051493"/>
              <a:gd name="connsiteY3" fmla="*/ 1735455 h 1735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1493" h="1735773">
                <a:moveTo>
                  <a:pt x="0" y="1735455"/>
                </a:moveTo>
                <a:lnTo>
                  <a:pt x="3051493" y="0"/>
                </a:lnTo>
                <a:lnTo>
                  <a:pt x="2355532" y="1735773"/>
                </a:lnTo>
                <a:lnTo>
                  <a:pt x="0" y="1735455"/>
                </a:lnTo>
                <a:close/>
              </a:path>
            </a:pathLst>
          </a:custGeom>
          <a:solidFill>
            <a:srgbClr val="1366AA">
              <a:alpha val="6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5116282" y="446399"/>
            <a:ext cx="7083337" cy="114618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4400" b="1" spc="-200">
                <a:solidFill>
                  <a:schemeClr val="accent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45B6EE55-8538-4484-AA72-6F4F69FCF4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-11056"/>
            <a:ext cx="3883843" cy="1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1999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- Kaksi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720003" y="381000"/>
            <a:ext cx="10731165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720002" y="1685676"/>
            <a:ext cx="531743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Wingdings" panose="05000000000000000000" pitchFamily="2" charset="2"/>
              <a:buChar char="§"/>
              <a:defRPr sz="2000">
                <a:latin typeface="Georgia"/>
              </a:defRPr>
            </a:lvl2pPr>
            <a:lvl3pPr marL="460800" indent="-230400">
              <a:buFont typeface="Arial" panose="020B0604020202020204" pitchFamily="34" charset="0"/>
              <a:buChar char="‒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 panose="020B0604020202020204" pitchFamily="34" charset="0"/>
              <a:buChar char="‒"/>
              <a:defRPr sz="1400" baseline="0">
                <a:latin typeface="Georgia"/>
              </a:defRPr>
            </a:lvl4pPr>
            <a:lvl5pPr marL="1087200" indent="-228600">
              <a:buFont typeface="Arial" panose="020B0604020202020204" pitchFamily="34" charset="0"/>
              <a:buChar char="‒"/>
              <a:defRPr sz="1300" baseline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8"/>
          </p:nvPr>
        </p:nvSpPr>
        <p:spPr>
          <a:xfrm>
            <a:off x="6183362" y="1685676"/>
            <a:ext cx="5229705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Wingdings" panose="05000000000000000000" pitchFamily="2" charset="2"/>
              <a:buChar char="§"/>
              <a:defRPr sz="2000">
                <a:latin typeface="Georgia"/>
              </a:defRPr>
            </a:lvl2pPr>
            <a:lvl3pPr marL="460800" indent="-230400">
              <a:buFont typeface="Arial" panose="020B0604020202020204" pitchFamily="34" charset="0"/>
              <a:buChar char="‒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 panose="020B0604020202020204" pitchFamily="34" charset="0"/>
              <a:buChar char="‒"/>
              <a:defRPr sz="1400" baseline="0">
                <a:latin typeface="Georgia"/>
              </a:defRPr>
            </a:lvl4pPr>
            <a:lvl5pPr marL="1087200" indent="-228600">
              <a:buFont typeface="Arial" panose="020B0604020202020204" pitchFamily="34" charset="0"/>
              <a:buChar char="‒"/>
              <a:defRPr sz="1300" baseline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19667" y="6048320"/>
            <a:ext cx="10731500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Date Placeholder 7"/>
          <p:cNvSpPr>
            <a:spLocks noGrp="1"/>
          </p:cNvSpPr>
          <p:nvPr>
            <p:ph type="dt" sz="half" idx="15"/>
          </p:nvPr>
        </p:nvSpPr>
        <p:spPr>
          <a:xfrm>
            <a:off x="6587067" y="6298084"/>
            <a:ext cx="4826000" cy="1857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C866E-17CE-4BA3-AC10-2F2207232F9F}" type="datetime1">
              <a:rPr lang="fi-FI" smtClean="0"/>
              <a:t>6.2.2023</a:t>
            </a:fld>
            <a:endParaRPr lang="fi-FI" dirty="0"/>
          </a:p>
        </p:txBody>
      </p:sp>
      <p:sp>
        <p:nvSpPr>
          <p:cNvPr id="18" name="Slide Number Placeholder 9"/>
          <p:cNvSpPr>
            <a:spLocks noGrp="1"/>
          </p:cNvSpPr>
          <p:nvPr>
            <p:ph type="sldNum" sz="quarter" idx="17"/>
          </p:nvPr>
        </p:nvSpPr>
        <p:spPr>
          <a:xfrm>
            <a:off x="6587067" y="6483823"/>
            <a:ext cx="4826000" cy="161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7628F-9402-FB47-93B5-FC3C3BFEEBE0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AEA15439-EFFF-4FD1-85B6-3148D8BC0B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1434" y="6045445"/>
            <a:ext cx="1783907" cy="80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5813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720003" y="381000"/>
            <a:ext cx="10731165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19667" y="6048320"/>
            <a:ext cx="10731500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Date Placeholder 7"/>
          <p:cNvSpPr>
            <a:spLocks noGrp="1"/>
          </p:cNvSpPr>
          <p:nvPr>
            <p:ph type="dt" sz="half" idx="15"/>
          </p:nvPr>
        </p:nvSpPr>
        <p:spPr>
          <a:xfrm>
            <a:off x="6587067" y="6298084"/>
            <a:ext cx="4826000" cy="1857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195C47-C6ED-4B94-86A5-1E33528D2E24}" type="datetime1">
              <a:rPr lang="fi-FI" smtClean="0"/>
              <a:t>6.2.2023</a:t>
            </a:fld>
            <a:endParaRPr lang="fi-FI" dirty="0"/>
          </a:p>
        </p:txBody>
      </p:sp>
      <p:sp>
        <p:nvSpPr>
          <p:cNvPr id="16" name="Slide Number Placeholder 9"/>
          <p:cNvSpPr>
            <a:spLocks noGrp="1"/>
          </p:cNvSpPr>
          <p:nvPr>
            <p:ph type="sldNum" sz="quarter" idx="17"/>
          </p:nvPr>
        </p:nvSpPr>
        <p:spPr>
          <a:xfrm>
            <a:off x="6587067" y="6483823"/>
            <a:ext cx="4826000" cy="161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7628F-9402-FB47-93B5-FC3C3BFEEBE0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0A38C556-5FC8-4681-B9DB-468D99BCAC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1434" y="6045445"/>
            <a:ext cx="1783907" cy="80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2346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>
            <a:off x="719667" y="6048320"/>
            <a:ext cx="10731500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7"/>
          <p:cNvSpPr>
            <a:spLocks noGrp="1"/>
          </p:cNvSpPr>
          <p:nvPr>
            <p:ph type="dt" sz="half" idx="15"/>
          </p:nvPr>
        </p:nvSpPr>
        <p:spPr>
          <a:xfrm>
            <a:off x="6587067" y="6298084"/>
            <a:ext cx="4826000" cy="1857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9F22D-1183-408D-8AA6-A22F3114EC0B}" type="datetime1">
              <a:rPr lang="fi-FI" smtClean="0"/>
              <a:t>6.2.2023</a:t>
            </a:fld>
            <a:endParaRPr lang="fi-FI" dirty="0"/>
          </a:p>
        </p:txBody>
      </p:sp>
      <p:sp>
        <p:nvSpPr>
          <p:cNvPr id="14" name="Slide Number Placeholder 9"/>
          <p:cNvSpPr>
            <a:spLocks noGrp="1"/>
          </p:cNvSpPr>
          <p:nvPr>
            <p:ph type="sldNum" sz="quarter" idx="17"/>
          </p:nvPr>
        </p:nvSpPr>
        <p:spPr>
          <a:xfrm>
            <a:off x="6587067" y="6483823"/>
            <a:ext cx="4826000" cy="161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7628F-9402-FB47-93B5-FC3C3BFEEBE0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3074A1D7-D388-4E58-973D-F47BBAC824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1434" y="6045445"/>
            <a:ext cx="1783907" cy="80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1672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85763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aption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61159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4B813-0803-44B8-92F1-5C0E490AB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61F7A-5A10-4968-BCEE-9EBD1683B6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8B5A3-4EF3-4531-B8F4-609DD1ED3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A269E-B287-4D1A-BA80-3F0D99491147}" type="datetimeFigureOut">
              <a:rPr lang="en-GB" smtClean="0"/>
              <a:t>06/02/2023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AF6FA-AC34-40AF-AB23-1C30BCEF2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5A25C-CBF7-4AD6-8752-6F37015DB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6CAA2-1C34-4A80-83FD-6778EB82A4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14382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2DB3FDDB-0EE5-412E-9AB3-C19E5766F3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5321363" y="3581590"/>
            <a:ext cx="6870637" cy="3276410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901CB28-A476-4E41-AF0F-47AC09F66D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6294A52A-8C66-40D3-8BC4-74C6069395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1A4ACA21-6EDE-40F8-B301-92F10097CFA6}"/>
              </a:ext>
            </a:extLst>
          </p:cNvPr>
          <p:cNvPicPr/>
          <p:nvPr userDrawn="1"/>
        </p:nvPicPr>
        <p:blipFill rotWithShape="1">
          <a:blip r:embed="rId3"/>
          <a:srcRect l="4981" t="25272" r="9524" b="43000"/>
          <a:stretch/>
        </p:blipFill>
        <p:spPr bwMode="auto">
          <a:xfrm>
            <a:off x="3378200" y="5765800"/>
            <a:ext cx="5232400" cy="1092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906149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F8AAD382-0F71-46A8-819C-94BEBA3742EC}"/>
              </a:ext>
            </a:extLst>
          </p:cNvPr>
          <p:cNvPicPr/>
          <p:nvPr userDrawn="1"/>
        </p:nvPicPr>
        <p:blipFill rotWithShape="1">
          <a:blip r:embed="rId2"/>
          <a:srcRect l="4981" t="25272" r="9524" b="43000"/>
          <a:stretch/>
        </p:blipFill>
        <p:spPr bwMode="auto">
          <a:xfrm>
            <a:off x="4219761" y="6074674"/>
            <a:ext cx="3752478" cy="7833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F59E42D7-0AC7-4645-B159-83D8119A7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87CD29F-24F8-4694-A0CF-93C1548A3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4904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1FFD47B0-0BBC-477A-A5B4-AAD6DAA8BB09}"/>
              </a:ext>
            </a:extLst>
          </p:cNvPr>
          <p:cNvSpPr txBox="1"/>
          <p:nvPr userDrawn="1"/>
        </p:nvSpPr>
        <p:spPr>
          <a:xfrm>
            <a:off x="355638" y="6073170"/>
            <a:ext cx="32799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i-FI" sz="1500" dirty="0">
                <a:solidFill>
                  <a:schemeClr val="bg2">
                    <a:lumMod val="25000"/>
                  </a:schemeClr>
                </a:solidFill>
              </a:rPr>
              <a:t>@varhaiskasvatuksen opettajien liitto</a:t>
            </a:r>
            <a:br>
              <a:rPr lang="fi-FI" sz="15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fi-FI" sz="1500" dirty="0">
                <a:solidFill>
                  <a:schemeClr val="bg2">
                    <a:lumMod val="25000"/>
                  </a:schemeClr>
                </a:solidFill>
              </a:rPr>
              <a:t>@Voliitto</a:t>
            </a:r>
            <a:br>
              <a:rPr lang="fi-FI" sz="15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fi-FI" sz="1500" dirty="0">
                <a:solidFill>
                  <a:schemeClr val="bg2">
                    <a:lumMod val="25000"/>
                  </a:schemeClr>
                </a:solidFill>
              </a:rPr>
              <a:t>@VOL ry</a:t>
            </a:r>
          </a:p>
        </p:txBody>
      </p:sp>
      <p:pic>
        <p:nvPicPr>
          <p:cNvPr id="12" name="Kuva 11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B6585AE0-59CE-4CF5-A1EF-036428AAD0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88" y="6116434"/>
            <a:ext cx="217750" cy="69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9453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DAE66492-21A8-4FC1-A925-2F1DBFC885CC}"/>
              </a:ext>
            </a:extLst>
          </p:cNvPr>
          <p:cNvPicPr/>
          <p:nvPr userDrawn="1"/>
        </p:nvPicPr>
        <p:blipFill rotWithShape="1">
          <a:blip r:embed="rId2"/>
          <a:srcRect l="4981" t="25272" r="9524" b="43000"/>
          <a:stretch/>
        </p:blipFill>
        <p:spPr bwMode="auto">
          <a:xfrm>
            <a:off x="4219761" y="6074674"/>
            <a:ext cx="3752478" cy="7833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A6A8A8E-1F14-48DC-A4BD-572069F36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8A7C965-26D1-4F2D-8106-235C10218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41841EF-CB19-4D0E-91E2-FF764A61BD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56959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CA6FA8AD-4FC3-4440-AE20-1882340900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4C170B30-92C7-40D9-8B4F-AC54BBEC11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56959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402AA80B-5796-4C07-97F3-6A00803760BC}"/>
              </a:ext>
            </a:extLst>
          </p:cNvPr>
          <p:cNvSpPr txBox="1"/>
          <p:nvPr userDrawn="1"/>
        </p:nvSpPr>
        <p:spPr>
          <a:xfrm>
            <a:off x="355638" y="6073170"/>
            <a:ext cx="32799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i-FI" sz="1500" dirty="0">
                <a:solidFill>
                  <a:schemeClr val="bg2">
                    <a:lumMod val="25000"/>
                  </a:schemeClr>
                </a:solidFill>
              </a:rPr>
              <a:t>@varhaiskasvatuksen opettajien liitto</a:t>
            </a:r>
            <a:br>
              <a:rPr lang="fi-FI" sz="15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fi-FI" sz="1500" dirty="0">
                <a:solidFill>
                  <a:schemeClr val="bg2">
                    <a:lumMod val="25000"/>
                  </a:schemeClr>
                </a:solidFill>
              </a:rPr>
              <a:t>@Voliitto</a:t>
            </a:r>
            <a:br>
              <a:rPr lang="fi-FI" sz="15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fi-FI" sz="1500" dirty="0">
                <a:solidFill>
                  <a:schemeClr val="bg2">
                    <a:lumMod val="25000"/>
                  </a:schemeClr>
                </a:solidFill>
              </a:rPr>
              <a:t>@VOL ry</a:t>
            </a:r>
          </a:p>
        </p:txBody>
      </p:sp>
      <p:pic>
        <p:nvPicPr>
          <p:cNvPr id="13" name="Kuva 12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6E4FE87F-CF2B-4B08-9FBE-02E3E53583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88" y="6116434"/>
            <a:ext cx="217750" cy="69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157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C111016E-3F3E-4E23-AE46-AE9F086D8E0A}"/>
              </a:ext>
            </a:extLst>
          </p:cNvPr>
          <p:cNvPicPr/>
          <p:nvPr userDrawn="1"/>
        </p:nvPicPr>
        <p:blipFill rotWithShape="1">
          <a:blip r:embed="rId2"/>
          <a:srcRect l="4981" t="25272" r="9524" b="43000"/>
          <a:stretch/>
        </p:blipFill>
        <p:spPr bwMode="auto">
          <a:xfrm>
            <a:off x="4219761" y="6074674"/>
            <a:ext cx="3752478" cy="7833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AF03730-FCEB-48F1-A5EB-307513B57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0F361E6-F668-42AE-B6F9-569A600B75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24904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DC603CF-4F2C-47DC-8D77-D7CC8E051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24904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86F05109-D440-4F1C-9AC2-436AC5BCB598}"/>
              </a:ext>
            </a:extLst>
          </p:cNvPr>
          <p:cNvSpPr txBox="1"/>
          <p:nvPr userDrawn="1"/>
        </p:nvSpPr>
        <p:spPr>
          <a:xfrm>
            <a:off x="355638" y="6073170"/>
            <a:ext cx="32799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i-FI" sz="1500" dirty="0">
                <a:solidFill>
                  <a:schemeClr val="bg2">
                    <a:lumMod val="25000"/>
                  </a:schemeClr>
                </a:solidFill>
              </a:rPr>
              <a:t>@varhaiskasvatuksen opettajien liitto</a:t>
            </a:r>
            <a:br>
              <a:rPr lang="fi-FI" sz="15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fi-FI" sz="1500" dirty="0">
                <a:solidFill>
                  <a:schemeClr val="bg2">
                    <a:lumMod val="25000"/>
                  </a:schemeClr>
                </a:solidFill>
              </a:rPr>
              <a:t>@Voliitto</a:t>
            </a:r>
            <a:br>
              <a:rPr lang="fi-FI" sz="15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fi-FI" sz="1500" dirty="0">
                <a:solidFill>
                  <a:schemeClr val="bg2">
                    <a:lumMod val="25000"/>
                  </a:schemeClr>
                </a:solidFill>
              </a:rPr>
              <a:t>@VOL ry</a:t>
            </a: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054B3878-F838-459D-8440-5CBAB8F7AC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88" y="6116434"/>
            <a:ext cx="217750" cy="69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93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kansi kuvalla - nosto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:a16="http://schemas.microsoft.com/office/drawing/2014/main" id="{B56BCA98-83EF-4A2E-A53E-8397E5D02014}"/>
              </a:ext>
            </a:extLst>
          </p:cNvPr>
          <p:cNvSpPr/>
          <p:nvPr userDrawn="1"/>
        </p:nvSpPr>
        <p:spPr>
          <a:xfrm>
            <a:off x="3812115" y="4498974"/>
            <a:ext cx="7859185" cy="1876425"/>
          </a:xfrm>
          <a:prstGeom prst="rect">
            <a:avLst/>
          </a:prstGeom>
          <a:solidFill>
            <a:schemeClr val="accent1">
              <a:alpha val="5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096001" y="4867516"/>
            <a:ext cx="5207000" cy="139358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4400" b="1" spc="-2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E12027B8-3ACC-4B99-A595-CEED283E7D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095202"/>
            <a:ext cx="3883841" cy="1762798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6106C9CE-B35D-4F9D-B580-F52D76DD900E}"/>
              </a:ext>
            </a:extLst>
          </p:cNvPr>
          <p:cNvSpPr txBox="1"/>
          <p:nvPr userDrawn="1"/>
        </p:nvSpPr>
        <p:spPr>
          <a:xfrm>
            <a:off x="3812115" y="3728520"/>
            <a:ext cx="2162175" cy="52937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sz="34400" b="1" dirty="0">
                <a:solidFill>
                  <a:schemeClr val="bg1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66578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3E3E365-3B90-4A56-B61A-06F0BD41B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15F11A32-E6B1-47FC-A652-684C1988690D}"/>
              </a:ext>
            </a:extLst>
          </p:cNvPr>
          <p:cNvSpPr txBox="1"/>
          <p:nvPr userDrawn="1"/>
        </p:nvSpPr>
        <p:spPr>
          <a:xfrm>
            <a:off x="355638" y="6073170"/>
            <a:ext cx="32799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i-FI" sz="1500" dirty="0">
                <a:solidFill>
                  <a:schemeClr val="bg2">
                    <a:lumMod val="25000"/>
                  </a:schemeClr>
                </a:solidFill>
              </a:rPr>
              <a:t>@varhaiskasvatuksen opettajien liitto</a:t>
            </a:r>
            <a:br>
              <a:rPr lang="fi-FI" sz="15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fi-FI" sz="1500" dirty="0">
                <a:solidFill>
                  <a:schemeClr val="bg2">
                    <a:lumMod val="25000"/>
                  </a:schemeClr>
                </a:solidFill>
              </a:rPr>
              <a:t>@Voliitto</a:t>
            </a:r>
            <a:br>
              <a:rPr lang="fi-FI" sz="15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fi-FI" sz="1500" dirty="0">
                <a:solidFill>
                  <a:schemeClr val="bg2">
                    <a:lumMod val="25000"/>
                  </a:schemeClr>
                </a:solidFill>
              </a:rPr>
              <a:t>@VOL ry</a:t>
            </a:r>
          </a:p>
        </p:txBody>
      </p:sp>
      <p:pic>
        <p:nvPicPr>
          <p:cNvPr id="13" name="Kuva 12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97CAA188-5C3F-41A6-AE03-BB8E091896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88" y="6116434"/>
            <a:ext cx="217750" cy="698302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19395042-00D5-4D6A-8AE8-EC13A402812B}"/>
              </a:ext>
            </a:extLst>
          </p:cNvPr>
          <p:cNvPicPr/>
          <p:nvPr userDrawn="1"/>
        </p:nvPicPr>
        <p:blipFill rotWithShape="1">
          <a:blip r:embed="rId3"/>
          <a:srcRect l="4981" t="25272" r="9524" b="43000"/>
          <a:stretch/>
        </p:blipFill>
        <p:spPr bwMode="auto">
          <a:xfrm>
            <a:off x="4219761" y="6074674"/>
            <a:ext cx="3752478" cy="7833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83119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orakulmio 15">
            <a:extLst>
              <a:ext uri="{FF2B5EF4-FFF2-40B4-BE49-F238E27FC236}">
                <a16:creationId xmlns:a16="http://schemas.microsoft.com/office/drawing/2014/main" id="{EA0C4E66-5AF5-4F60-A73B-13DBA8225BBC}"/>
              </a:ext>
            </a:extLst>
          </p:cNvPr>
          <p:cNvSpPr/>
          <p:nvPr userDrawn="1"/>
        </p:nvSpPr>
        <p:spPr>
          <a:xfrm>
            <a:off x="0" y="5456060"/>
            <a:ext cx="12192000" cy="1165457"/>
          </a:xfrm>
          <a:prstGeom prst="rect">
            <a:avLst/>
          </a:prstGeom>
          <a:solidFill>
            <a:srgbClr val="AACF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BAC818C2-40BD-4D74-99D4-0891BAADBA7B}"/>
              </a:ext>
            </a:extLst>
          </p:cNvPr>
          <p:cNvPicPr/>
          <p:nvPr userDrawn="1"/>
        </p:nvPicPr>
        <p:blipFill rotWithShape="1">
          <a:blip r:embed="rId2"/>
          <a:srcRect l="4981" t="25272" r="9524" b="43000"/>
          <a:stretch/>
        </p:blipFill>
        <p:spPr bwMode="auto">
          <a:xfrm>
            <a:off x="2812581" y="1228785"/>
            <a:ext cx="6566837" cy="13708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29F7C10B-A092-4865-BB7A-B525DDBD7788}"/>
              </a:ext>
            </a:extLst>
          </p:cNvPr>
          <p:cNvSpPr txBox="1"/>
          <p:nvPr userDrawn="1"/>
        </p:nvSpPr>
        <p:spPr>
          <a:xfrm>
            <a:off x="4284040" y="3781760"/>
            <a:ext cx="43009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i-FI" sz="2000" dirty="0">
                <a:solidFill>
                  <a:srgbClr val="AACF38"/>
                </a:solidFill>
              </a:rPr>
              <a:t>@Varhaiskasvatuksen opettajien liitto</a:t>
            </a:r>
            <a:br>
              <a:rPr lang="fi-FI" sz="2000" dirty="0">
                <a:solidFill>
                  <a:srgbClr val="AACF38"/>
                </a:solidFill>
              </a:rPr>
            </a:br>
            <a:r>
              <a:rPr lang="fi-FI" sz="2000" dirty="0">
                <a:solidFill>
                  <a:srgbClr val="AACF38"/>
                </a:solidFill>
              </a:rPr>
              <a:t>@Voliitto</a:t>
            </a:r>
            <a:br>
              <a:rPr lang="fi-FI" sz="2000" dirty="0">
                <a:solidFill>
                  <a:srgbClr val="AACF38"/>
                </a:solidFill>
              </a:rPr>
            </a:br>
            <a:r>
              <a:rPr lang="fi-FI" sz="2000" dirty="0">
                <a:solidFill>
                  <a:srgbClr val="AACF38"/>
                </a:solidFill>
              </a:rPr>
              <a:t>@VOL ry</a:t>
            </a:r>
          </a:p>
        </p:txBody>
      </p:sp>
      <p:pic>
        <p:nvPicPr>
          <p:cNvPr id="8" name="Kuva 7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65D3B75D-0F6B-4C8B-9F01-24BD31C660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539" y="3851046"/>
            <a:ext cx="273501" cy="877089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63DBB602-0468-4D95-B3EB-6A26C66FBE2D}"/>
              </a:ext>
            </a:extLst>
          </p:cNvPr>
          <p:cNvSpPr txBox="1"/>
          <p:nvPr userDrawn="1"/>
        </p:nvSpPr>
        <p:spPr>
          <a:xfrm flipH="1">
            <a:off x="4494086" y="3429000"/>
            <a:ext cx="1601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000" b="0" dirty="0">
                <a:solidFill>
                  <a:srgbClr val="AACF38"/>
                </a:solidFill>
              </a:rPr>
              <a:t>www</a:t>
            </a:r>
            <a:r>
              <a:rPr lang="fi-FI" sz="2400" b="0" dirty="0">
                <a:solidFill>
                  <a:srgbClr val="AACF38"/>
                </a:solidFill>
              </a:rPr>
              <a:t>.</a:t>
            </a:r>
            <a:r>
              <a:rPr lang="fi-FI" sz="2000" b="0" dirty="0">
                <a:solidFill>
                  <a:srgbClr val="AACF38"/>
                </a:solidFill>
              </a:rPr>
              <a:t>vol</a:t>
            </a:r>
            <a:r>
              <a:rPr lang="fi-FI" sz="2400" b="0" dirty="0">
                <a:solidFill>
                  <a:srgbClr val="AACF38"/>
                </a:solidFill>
              </a:rPr>
              <a:t>.fi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3E1EE647-977C-4BC9-B47B-FAD09F978E6B}"/>
              </a:ext>
            </a:extLst>
          </p:cNvPr>
          <p:cNvSpPr txBox="1"/>
          <p:nvPr userDrawn="1"/>
        </p:nvSpPr>
        <p:spPr>
          <a:xfrm>
            <a:off x="4284040" y="2969039"/>
            <a:ext cx="4950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solidFill>
                  <a:schemeClr val="bg2">
                    <a:lumMod val="25000"/>
                  </a:schemeClr>
                </a:solidFill>
              </a:rPr>
              <a:t>Uudet yhteystiedot:</a:t>
            </a:r>
          </a:p>
        </p:txBody>
      </p:sp>
      <p:pic>
        <p:nvPicPr>
          <p:cNvPr id="14" name="Kuva 13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84DD666F-BD23-4731-8BD8-66348F3787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t="5770" r="30000" b="25609"/>
          <a:stretch/>
        </p:blipFill>
        <p:spPr>
          <a:xfrm>
            <a:off x="5617195" y="5525348"/>
            <a:ext cx="957607" cy="103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494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orakulmio 15">
            <a:extLst>
              <a:ext uri="{FF2B5EF4-FFF2-40B4-BE49-F238E27FC236}">
                <a16:creationId xmlns:a16="http://schemas.microsoft.com/office/drawing/2014/main" id="{EA0C4E66-5AF5-4F60-A73B-13DBA8225BBC}"/>
              </a:ext>
            </a:extLst>
          </p:cNvPr>
          <p:cNvSpPr/>
          <p:nvPr userDrawn="1"/>
        </p:nvSpPr>
        <p:spPr>
          <a:xfrm>
            <a:off x="0" y="5456060"/>
            <a:ext cx="12192000" cy="1165457"/>
          </a:xfrm>
          <a:prstGeom prst="rect">
            <a:avLst/>
          </a:prstGeom>
          <a:solidFill>
            <a:srgbClr val="AACF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BAC818C2-40BD-4D74-99D4-0891BAADBA7B}"/>
              </a:ext>
            </a:extLst>
          </p:cNvPr>
          <p:cNvPicPr/>
          <p:nvPr userDrawn="1"/>
        </p:nvPicPr>
        <p:blipFill rotWithShape="1">
          <a:blip r:embed="rId2"/>
          <a:srcRect l="4981" t="25272" r="9524" b="43000"/>
          <a:stretch/>
        </p:blipFill>
        <p:spPr bwMode="auto">
          <a:xfrm>
            <a:off x="2812581" y="1228785"/>
            <a:ext cx="6566837" cy="13708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29F7C10B-A092-4865-BB7A-B525DDBD7788}"/>
              </a:ext>
            </a:extLst>
          </p:cNvPr>
          <p:cNvSpPr txBox="1"/>
          <p:nvPr userDrawn="1"/>
        </p:nvSpPr>
        <p:spPr>
          <a:xfrm>
            <a:off x="4284040" y="3254114"/>
            <a:ext cx="43009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i-FI" sz="2000" dirty="0">
                <a:solidFill>
                  <a:srgbClr val="AACF38"/>
                </a:solidFill>
              </a:rPr>
              <a:t>@Varhaiskasvatuksen opettajien liitto</a:t>
            </a:r>
            <a:br>
              <a:rPr lang="fi-FI" sz="2000" dirty="0">
                <a:solidFill>
                  <a:srgbClr val="AACF38"/>
                </a:solidFill>
              </a:rPr>
            </a:br>
            <a:r>
              <a:rPr lang="fi-FI" sz="2000" dirty="0">
                <a:solidFill>
                  <a:srgbClr val="AACF38"/>
                </a:solidFill>
              </a:rPr>
              <a:t>@Voliitto</a:t>
            </a:r>
            <a:br>
              <a:rPr lang="fi-FI" sz="2000" dirty="0">
                <a:solidFill>
                  <a:srgbClr val="AACF38"/>
                </a:solidFill>
              </a:rPr>
            </a:br>
            <a:r>
              <a:rPr lang="fi-FI" sz="2000" dirty="0">
                <a:solidFill>
                  <a:srgbClr val="AACF38"/>
                </a:solidFill>
              </a:rPr>
              <a:t>@VOL ry</a:t>
            </a:r>
          </a:p>
        </p:txBody>
      </p:sp>
      <p:pic>
        <p:nvPicPr>
          <p:cNvPr id="8" name="Kuva 7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65D3B75D-0F6B-4C8B-9F01-24BD31C660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539" y="3323400"/>
            <a:ext cx="273501" cy="877089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63DBB602-0468-4D95-B3EB-6A26C66FBE2D}"/>
              </a:ext>
            </a:extLst>
          </p:cNvPr>
          <p:cNvSpPr txBox="1"/>
          <p:nvPr userDrawn="1"/>
        </p:nvSpPr>
        <p:spPr>
          <a:xfrm flipH="1">
            <a:off x="4494086" y="2921488"/>
            <a:ext cx="1601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000" b="0" dirty="0">
                <a:solidFill>
                  <a:srgbClr val="AACF38"/>
                </a:solidFill>
              </a:rPr>
              <a:t>www.vol</a:t>
            </a:r>
            <a:r>
              <a:rPr lang="fi-FI" sz="2400" b="0" dirty="0">
                <a:solidFill>
                  <a:srgbClr val="AACF38"/>
                </a:solidFill>
              </a:rPr>
              <a:t>.fi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3E1EE647-977C-4BC9-B47B-FAD09F978E6B}"/>
              </a:ext>
            </a:extLst>
          </p:cNvPr>
          <p:cNvSpPr txBox="1"/>
          <p:nvPr userDrawn="1"/>
        </p:nvSpPr>
        <p:spPr>
          <a:xfrm>
            <a:off x="4494086" y="2521017"/>
            <a:ext cx="4950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solidFill>
                  <a:schemeClr val="bg2">
                    <a:lumMod val="25000"/>
                  </a:schemeClr>
                </a:solidFill>
              </a:rPr>
              <a:t>Uudet yhteystiedot:</a:t>
            </a:r>
          </a:p>
        </p:txBody>
      </p:sp>
      <p:pic>
        <p:nvPicPr>
          <p:cNvPr id="14" name="Kuva 13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84DD666F-BD23-4731-8BD8-66348F3787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t="5770" r="30000" b="25609"/>
          <a:stretch/>
        </p:blipFill>
        <p:spPr>
          <a:xfrm>
            <a:off x="5617195" y="5525348"/>
            <a:ext cx="957607" cy="1038303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0E25C6A8-2600-4870-B0BE-78837728401E}"/>
              </a:ext>
            </a:extLst>
          </p:cNvPr>
          <p:cNvSpPr txBox="1"/>
          <p:nvPr userDrawn="1"/>
        </p:nvSpPr>
        <p:spPr>
          <a:xfrm>
            <a:off x="4494087" y="4270867"/>
            <a:ext cx="31590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Sähköpostit ovat muotoa </a:t>
            </a:r>
          </a:p>
          <a:p>
            <a:r>
              <a:rPr lang="fi-FI" sz="20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etunimi.sukunimi@vol.fi</a:t>
            </a:r>
            <a:endParaRPr lang="fi-FI" sz="2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Aineistojen tilaus </a:t>
            </a:r>
            <a:r>
              <a:rPr lang="fi-FI" sz="20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vol@vol.fi</a:t>
            </a:r>
            <a:endParaRPr lang="fi-FI" sz="2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33288533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5CFE5BB8-4A34-4E82-80F7-60036D54703A}"/>
              </a:ext>
            </a:extLst>
          </p:cNvPr>
          <p:cNvPicPr/>
          <p:nvPr userDrawn="1"/>
        </p:nvPicPr>
        <p:blipFill rotWithShape="1">
          <a:blip r:embed="rId2"/>
          <a:srcRect l="4981" t="25272" r="9524" b="43000"/>
          <a:stretch/>
        </p:blipFill>
        <p:spPr bwMode="auto">
          <a:xfrm rot="5400000">
            <a:off x="-1607651" y="1854079"/>
            <a:ext cx="4221538" cy="8812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E6F42287-6076-4407-9586-C5021F1EB8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78CFFB6F-3C22-43C9-A6C6-3D28D27B3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92200" y="365125"/>
            <a:ext cx="7480300" cy="5811838"/>
          </a:xfrm>
        </p:spPr>
        <p:txBody>
          <a:bodyPr vert="eaVert"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FE6436A0-4CCB-430B-AA46-0246ED426111}"/>
              </a:ext>
            </a:extLst>
          </p:cNvPr>
          <p:cNvSpPr txBox="1"/>
          <p:nvPr userDrawn="1"/>
        </p:nvSpPr>
        <p:spPr>
          <a:xfrm rot="5400000">
            <a:off x="-589265" y="5514431"/>
            <a:ext cx="2016602" cy="5128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/>
            <a:r>
              <a:rPr lang="fi-FI" sz="900" dirty="0">
                <a:solidFill>
                  <a:schemeClr val="bg2">
                    <a:lumMod val="25000"/>
                  </a:schemeClr>
                </a:solidFill>
              </a:rPr>
              <a:t>@varhaiskasvatuksen opettajien liitto</a:t>
            </a:r>
            <a:br>
              <a:rPr lang="fi-FI" sz="9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fi-FI" sz="900" dirty="0">
                <a:solidFill>
                  <a:schemeClr val="bg2">
                    <a:lumMod val="25000"/>
                  </a:schemeClr>
                </a:solidFill>
              </a:rPr>
              <a:t>@Voliitto</a:t>
            </a:r>
            <a:br>
              <a:rPr lang="fi-FI" sz="9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fi-FI" sz="900" dirty="0">
                <a:solidFill>
                  <a:schemeClr val="bg2">
                    <a:lumMod val="25000"/>
                  </a:schemeClr>
                </a:solidFill>
              </a:rPr>
              <a:t>@VOL ry</a:t>
            </a:r>
          </a:p>
        </p:txBody>
      </p:sp>
      <p:pic>
        <p:nvPicPr>
          <p:cNvPr id="16" name="Kuva 15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A97FD165-E5E3-492D-862F-7E29FC9DC0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8589" y="4536654"/>
            <a:ext cx="140894" cy="45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579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kansi kuvalla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E12027B8-3ACC-4B99-A595-CEED283E7D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095202"/>
            <a:ext cx="3883841" cy="176279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5C5974A-92E5-447A-A74F-126A2265D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1" y="4867516"/>
            <a:ext cx="5207000" cy="139358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4400" b="1" spc="-2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436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kansi kuvalla ja kuviolla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721785" y="1912266"/>
            <a:ext cx="10691140" cy="2636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4BDCF47E-3E49-4587-B526-04B917F4D0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095202"/>
            <a:ext cx="3883841" cy="1762798"/>
          </a:xfrm>
          <a:prstGeom prst="rect">
            <a:avLst/>
          </a:prstGeom>
        </p:spPr>
      </p:pic>
      <p:sp>
        <p:nvSpPr>
          <p:cNvPr id="3" name="Vapaamuotoinen: Muoto 2">
            <a:extLst>
              <a:ext uri="{FF2B5EF4-FFF2-40B4-BE49-F238E27FC236}">
                <a16:creationId xmlns:a16="http://schemas.microsoft.com/office/drawing/2014/main" id="{965F3F81-83D2-4265-B857-439498CF5505}"/>
              </a:ext>
            </a:extLst>
          </p:cNvPr>
          <p:cNvSpPr/>
          <p:nvPr userDrawn="1"/>
        </p:nvSpPr>
        <p:spPr>
          <a:xfrm>
            <a:off x="6096000" y="0"/>
            <a:ext cx="6102350" cy="2570006"/>
          </a:xfrm>
          <a:custGeom>
            <a:avLst/>
            <a:gdLst>
              <a:gd name="connsiteX0" fmla="*/ 0 w 3422650"/>
              <a:gd name="connsiteY0" fmla="*/ 0 h 1441450"/>
              <a:gd name="connsiteX1" fmla="*/ 3422650 w 3422650"/>
              <a:gd name="connsiteY1" fmla="*/ 1441450 h 1441450"/>
              <a:gd name="connsiteX2" fmla="*/ 3409950 w 3422650"/>
              <a:gd name="connsiteY2" fmla="*/ 0 h 1441450"/>
              <a:gd name="connsiteX3" fmla="*/ 0 w 3422650"/>
              <a:gd name="connsiteY3" fmla="*/ 0 h 144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2650" h="1441450">
                <a:moveTo>
                  <a:pt x="0" y="0"/>
                </a:moveTo>
                <a:lnTo>
                  <a:pt x="3422650" y="1441450"/>
                </a:lnTo>
                <a:lnTo>
                  <a:pt x="340995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6" name="Vapaamuotoinen: Muoto 5">
            <a:extLst>
              <a:ext uri="{FF2B5EF4-FFF2-40B4-BE49-F238E27FC236}">
                <a16:creationId xmlns:a16="http://schemas.microsoft.com/office/drawing/2014/main" id="{BA2B021C-837B-46B0-83E2-272CBB5D4492}"/>
              </a:ext>
            </a:extLst>
          </p:cNvPr>
          <p:cNvSpPr/>
          <p:nvPr userDrawn="1"/>
        </p:nvSpPr>
        <p:spPr>
          <a:xfrm>
            <a:off x="10561688" y="-12701"/>
            <a:ext cx="1630312" cy="5106047"/>
          </a:xfrm>
          <a:custGeom>
            <a:avLst/>
            <a:gdLst>
              <a:gd name="connsiteX0" fmla="*/ 0 w 914400"/>
              <a:gd name="connsiteY0" fmla="*/ 0 h 2863850"/>
              <a:gd name="connsiteX1" fmla="*/ 914400 w 914400"/>
              <a:gd name="connsiteY1" fmla="*/ 2863850 h 2863850"/>
              <a:gd name="connsiteX2" fmla="*/ 914400 w 914400"/>
              <a:gd name="connsiteY2" fmla="*/ 6350 h 2863850"/>
              <a:gd name="connsiteX3" fmla="*/ 0 w 914400"/>
              <a:gd name="connsiteY3" fmla="*/ 0 h 286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" h="2863850">
                <a:moveTo>
                  <a:pt x="0" y="0"/>
                </a:moveTo>
                <a:lnTo>
                  <a:pt x="914400" y="2863850"/>
                </a:lnTo>
                <a:lnTo>
                  <a:pt x="914400" y="6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82418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721785" y="381000"/>
            <a:ext cx="10729383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721785" y="1685676"/>
            <a:ext cx="10729383" cy="4250891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96863" indent="-271463">
              <a:buClr>
                <a:srgbClr val="378DC4"/>
              </a:buClr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01663" indent="-296863">
              <a:buFont typeface="Arial" panose="020B0604020202020204" pitchFamily="34" charset="0"/>
              <a:buChar char="‒"/>
              <a:defRPr sz="1600" i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00113" indent="-298450">
              <a:buFont typeface="Arial" panose="020B0604020202020204" pitchFamily="34" charset="0"/>
              <a:buChar char="‒"/>
              <a:defRPr sz="1400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27138" indent="-320675">
              <a:buFont typeface="Arial" panose="020B0604020202020204" pitchFamily="34" charset="0"/>
              <a:buChar char="‒"/>
              <a:defRPr sz="1300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5"/>
          </p:nvPr>
        </p:nvSpPr>
        <p:spPr>
          <a:xfrm>
            <a:off x="6587067" y="6298084"/>
            <a:ext cx="4826000" cy="1857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D85A3-5928-4FA8-B074-1A44C471BF7F}" type="datetime1">
              <a:rPr lang="fi-FI" smtClean="0"/>
              <a:t>6.2.2023</a:t>
            </a:fld>
            <a:endParaRPr lang="fi-FI" dirty="0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7"/>
          </p:nvPr>
        </p:nvSpPr>
        <p:spPr>
          <a:xfrm>
            <a:off x="6587067" y="6483823"/>
            <a:ext cx="4826000" cy="161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7628F-9402-FB47-93B5-FC3C3BFEEBE0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19667" y="6048320"/>
            <a:ext cx="10731500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Kuva 12">
            <a:extLst>
              <a:ext uri="{FF2B5EF4-FFF2-40B4-BE49-F238E27FC236}">
                <a16:creationId xmlns:a16="http://schemas.microsoft.com/office/drawing/2014/main" id="{79031326-596C-4623-8157-C4FBFE2828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1434" y="6045445"/>
            <a:ext cx="1783907" cy="80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400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+ ku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721785" y="381000"/>
            <a:ext cx="10729383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721785" y="1685676"/>
            <a:ext cx="10729383" cy="4250891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96863" indent="-271463">
              <a:buClr>
                <a:srgbClr val="378DC4"/>
              </a:buClr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01663" indent="-296863">
              <a:buFont typeface="Arial" panose="020B0604020202020204" pitchFamily="34" charset="0"/>
              <a:buChar char="‒"/>
              <a:defRPr sz="1600" i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00113" indent="-298450">
              <a:buFont typeface="Arial" panose="020B0604020202020204" pitchFamily="34" charset="0"/>
              <a:buChar char="‒"/>
              <a:defRPr sz="1400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27138" indent="-320675">
              <a:buFont typeface="Arial" panose="020B0604020202020204" pitchFamily="34" charset="0"/>
              <a:buChar char="‒"/>
              <a:defRPr sz="1300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5"/>
          </p:nvPr>
        </p:nvSpPr>
        <p:spPr>
          <a:xfrm>
            <a:off x="6587067" y="6298084"/>
            <a:ext cx="4826000" cy="1857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D85A3-5928-4FA8-B074-1A44C471BF7F}" type="datetime1">
              <a:rPr lang="fi-FI" smtClean="0"/>
              <a:t>6.2.2023</a:t>
            </a:fld>
            <a:endParaRPr lang="fi-FI" dirty="0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7"/>
          </p:nvPr>
        </p:nvSpPr>
        <p:spPr>
          <a:xfrm>
            <a:off x="6587067" y="6483823"/>
            <a:ext cx="4826000" cy="161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7628F-9402-FB47-93B5-FC3C3BFEEBE0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19667" y="6048320"/>
            <a:ext cx="10731500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Kuva 12">
            <a:extLst>
              <a:ext uri="{FF2B5EF4-FFF2-40B4-BE49-F238E27FC236}">
                <a16:creationId xmlns:a16="http://schemas.microsoft.com/office/drawing/2014/main" id="{79031326-596C-4623-8157-C4FBFE2828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1434" y="6045445"/>
            <a:ext cx="1783907" cy="809680"/>
          </a:xfrm>
          <a:prstGeom prst="rect">
            <a:avLst/>
          </a:prstGeom>
        </p:spPr>
      </p:pic>
      <p:sp>
        <p:nvSpPr>
          <p:cNvPr id="12" name="Vapaamuotoinen: Muoto 11">
            <a:extLst>
              <a:ext uri="{FF2B5EF4-FFF2-40B4-BE49-F238E27FC236}">
                <a16:creationId xmlns:a16="http://schemas.microsoft.com/office/drawing/2014/main" id="{51D41A45-43E6-457A-B149-72ED8CECB2A7}"/>
              </a:ext>
            </a:extLst>
          </p:cNvPr>
          <p:cNvSpPr/>
          <p:nvPr userDrawn="1"/>
        </p:nvSpPr>
        <p:spPr>
          <a:xfrm>
            <a:off x="6096000" y="0"/>
            <a:ext cx="6102350" cy="2570006"/>
          </a:xfrm>
          <a:custGeom>
            <a:avLst/>
            <a:gdLst>
              <a:gd name="connsiteX0" fmla="*/ 0 w 3422650"/>
              <a:gd name="connsiteY0" fmla="*/ 0 h 1441450"/>
              <a:gd name="connsiteX1" fmla="*/ 3422650 w 3422650"/>
              <a:gd name="connsiteY1" fmla="*/ 1441450 h 1441450"/>
              <a:gd name="connsiteX2" fmla="*/ 3409950 w 3422650"/>
              <a:gd name="connsiteY2" fmla="*/ 0 h 1441450"/>
              <a:gd name="connsiteX3" fmla="*/ 0 w 3422650"/>
              <a:gd name="connsiteY3" fmla="*/ 0 h 144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2650" h="1441450">
                <a:moveTo>
                  <a:pt x="0" y="0"/>
                </a:moveTo>
                <a:lnTo>
                  <a:pt x="3422650" y="1441450"/>
                </a:lnTo>
                <a:lnTo>
                  <a:pt x="340995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4" name="Vapaamuotoinen: Muoto 13">
            <a:extLst>
              <a:ext uri="{FF2B5EF4-FFF2-40B4-BE49-F238E27FC236}">
                <a16:creationId xmlns:a16="http://schemas.microsoft.com/office/drawing/2014/main" id="{26132C77-0126-449E-B529-19A28D325637}"/>
              </a:ext>
            </a:extLst>
          </p:cNvPr>
          <p:cNvSpPr/>
          <p:nvPr userDrawn="1"/>
        </p:nvSpPr>
        <p:spPr>
          <a:xfrm>
            <a:off x="10561688" y="-12701"/>
            <a:ext cx="1630312" cy="5106047"/>
          </a:xfrm>
          <a:custGeom>
            <a:avLst/>
            <a:gdLst>
              <a:gd name="connsiteX0" fmla="*/ 0 w 914400"/>
              <a:gd name="connsiteY0" fmla="*/ 0 h 2863850"/>
              <a:gd name="connsiteX1" fmla="*/ 914400 w 914400"/>
              <a:gd name="connsiteY1" fmla="*/ 2863850 h 2863850"/>
              <a:gd name="connsiteX2" fmla="*/ 914400 w 914400"/>
              <a:gd name="connsiteY2" fmla="*/ 6350 h 2863850"/>
              <a:gd name="connsiteX3" fmla="*/ 0 w 914400"/>
              <a:gd name="connsiteY3" fmla="*/ 0 h 286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" h="2863850">
                <a:moveTo>
                  <a:pt x="0" y="0"/>
                </a:moveTo>
                <a:lnTo>
                  <a:pt x="914400" y="2863850"/>
                </a:lnTo>
                <a:lnTo>
                  <a:pt x="914400" y="6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1119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587067" y="5953125"/>
            <a:ext cx="4826000" cy="15875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6587067" y="6111875"/>
            <a:ext cx="4826000" cy="18573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C5591C4-5CCB-4469-BC80-0D582F3DE5F0}" type="datetime1">
              <a:rPr lang="fi-FI" smtClean="0"/>
              <a:t>6.2.2023</a:t>
            </a:fld>
            <a:endParaRPr lang="fi-FI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587067" y="6297614"/>
            <a:ext cx="4826000" cy="1619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65DB13D-24FD-0641-8100-A6CD964B88B6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3378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7" r:id="rId1"/>
    <p:sldLayoutId id="2147484839" r:id="rId2"/>
    <p:sldLayoutId id="2147484855" r:id="rId3"/>
    <p:sldLayoutId id="2147484821" r:id="rId4"/>
    <p:sldLayoutId id="2147484847" r:id="rId5"/>
    <p:sldLayoutId id="2147484860" r:id="rId6"/>
    <p:sldLayoutId id="2147484845" r:id="rId7"/>
    <p:sldLayoutId id="2147484850" r:id="rId8"/>
    <p:sldLayoutId id="2147484858" r:id="rId9"/>
    <p:sldLayoutId id="2147484848" r:id="rId10"/>
    <p:sldLayoutId id="2147484856" r:id="rId11"/>
    <p:sldLayoutId id="2147484859" r:id="rId12"/>
    <p:sldLayoutId id="2147484852" r:id="rId13"/>
    <p:sldLayoutId id="2147484857" r:id="rId14"/>
    <p:sldLayoutId id="2147484853" r:id="rId15"/>
    <p:sldLayoutId id="2147484854" r:id="rId16"/>
  </p:sldLayoutIdLst>
  <p:hf hdr="0" ft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67720E-14BB-4506-AC77-9CF280261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BB6B95-E7D5-4BE3-BA30-31CB4D0E5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B20C53-03BC-4E2B-B6A8-E1EDDF5314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A269E-B287-4D1A-BA80-3F0D99491147}" type="datetimeFigureOut">
              <a:rPr lang="en-GB" smtClean="0"/>
              <a:t>06/02/2023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E5310-EA1F-4679-BFA1-EE6679E703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8C6C7-FA98-4A0C-94DF-001B503343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6CAA2-1C34-4A80-83FD-6778EB82A4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0298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3" r:id="rId1"/>
    <p:sldLayoutId id="2147484864" r:id="rId2"/>
    <p:sldLayoutId id="2147484865" r:id="rId3"/>
    <p:sldLayoutId id="2147484866" r:id="rId4"/>
    <p:sldLayoutId id="2147484867" r:id="rId5"/>
    <p:sldLayoutId id="2147484868" r:id="rId6"/>
    <p:sldLayoutId id="2147484869" r:id="rId7"/>
    <p:sldLayoutId id="2147484870" r:id="rId8"/>
    <p:sldLayoutId id="2147484871" r:id="rId9"/>
    <p:sldLayoutId id="2147484872" r:id="rId10"/>
    <p:sldLayoutId id="2147484873" r:id="rId11"/>
    <p:sldLayoutId id="2147484892" r:id="rId12"/>
    <p:sldLayoutId id="214748491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587067" y="5953125"/>
            <a:ext cx="4826000" cy="15875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6587067" y="6111875"/>
            <a:ext cx="4826000" cy="18573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C5591C4-5CCB-4469-BC80-0D582F3DE5F0}" type="datetime1">
              <a:rPr lang="fi-FI" smtClean="0"/>
              <a:t>6.2.2023</a:t>
            </a:fld>
            <a:endParaRPr lang="fi-FI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587067" y="6297614"/>
            <a:ext cx="4826000" cy="1619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65DB13D-24FD-0641-8100-A6CD964B88B6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72823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5" r:id="rId1"/>
    <p:sldLayoutId id="2147484876" r:id="rId2"/>
    <p:sldLayoutId id="2147484877" r:id="rId3"/>
    <p:sldLayoutId id="2147484878" r:id="rId4"/>
    <p:sldLayoutId id="2147484879" r:id="rId5"/>
    <p:sldLayoutId id="2147484880" r:id="rId6"/>
    <p:sldLayoutId id="2147484881" r:id="rId7"/>
    <p:sldLayoutId id="2147484882" r:id="rId8"/>
    <p:sldLayoutId id="2147484883" r:id="rId9"/>
    <p:sldLayoutId id="2147484884" r:id="rId10"/>
    <p:sldLayoutId id="2147484885" r:id="rId11"/>
    <p:sldLayoutId id="2147484886" r:id="rId12"/>
    <p:sldLayoutId id="2147484887" r:id="rId13"/>
    <p:sldLayoutId id="2147484888" r:id="rId14"/>
    <p:sldLayoutId id="2147484889" r:id="rId15"/>
    <p:sldLayoutId id="2147484890" r:id="rId16"/>
  </p:sldLayoutIdLst>
  <p:hf hdr="0" ft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52DE366-6C6C-45DC-8E30-FB7226C59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2B5578C-B031-4911-A582-40ADC36C7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BAF3EBB-42DA-4B1D-8122-B61E3E7C75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BFCFC-E3E9-4655-912F-4F895EC262FE}" type="datetimeFigureOut">
              <a:rPr lang="fi-FI" smtClean="0"/>
              <a:t>6.2.2023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0EDFB95-7955-450A-AF6B-65E042487D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2670B61-CE6C-4CDF-BB11-2867F8FAC2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56D59-B765-4CB3-94AF-EAF9A493EE45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71641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4" r:id="rId1"/>
    <p:sldLayoutId id="2147484905" r:id="rId2"/>
    <p:sldLayoutId id="2147484906" r:id="rId3"/>
    <p:sldLayoutId id="2147484907" r:id="rId4"/>
    <p:sldLayoutId id="2147484908" r:id="rId5"/>
    <p:sldLayoutId id="2147484909" r:id="rId6"/>
    <p:sldLayoutId id="2147484910" r:id="rId7"/>
    <p:sldLayoutId id="214748491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sv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Relationship Id="rId9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B662F4D-1DE3-4005-AE73-9D4EE081A5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5811" y="3046932"/>
            <a:ext cx="5994433" cy="2123266"/>
          </a:xfrm>
        </p:spPr>
        <p:txBody>
          <a:bodyPr/>
          <a:lstStyle/>
          <a:p>
            <a:r>
              <a:rPr lang="fi-FI" sz="4400" dirty="0"/>
              <a:t>Perusopetuksen oppimistulosten pitkittäisarviointi</a:t>
            </a:r>
            <a:br>
              <a:rPr lang="fi-FI" sz="4400" dirty="0"/>
            </a:br>
            <a:br>
              <a:rPr lang="fi-FI" sz="1800" dirty="0"/>
            </a:br>
            <a:br>
              <a:rPr lang="fi-FI" sz="1600" dirty="0"/>
            </a:br>
            <a:r>
              <a:rPr lang="fi-FI" sz="3100" dirty="0">
                <a:solidFill>
                  <a:schemeClr val="tx1"/>
                </a:solidFill>
              </a:rPr>
              <a:t>Matematiikan ja äidinkielen </a:t>
            </a:r>
            <a:br>
              <a:rPr lang="fi-FI" sz="3100" dirty="0">
                <a:solidFill>
                  <a:schemeClr val="tx1"/>
                </a:solidFill>
              </a:rPr>
            </a:br>
            <a:r>
              <a:rPr lang="fi-FI" sz="3100" dirty="0">
                <a:solidFill>
                  <a:schemeClr val="tx1"/>
                </a:solidFill>
              </a:rPr>
              <a:t>taidot alkuopetuksessa 2018–2020</a:t>
            </a:r>
            <a:endParaRPr lang="fi-FI" sz="310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EA307F2-DDEB-4974-A638-AC2825E604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5811" y="5329855"/>
            <a:ext cx="6768133" cy="731311"/>
          </a:xfrm>
        </p:spPr>
        <p:txBody>
          <a:bodyPr>
            <a:normAutofit/>
          </a:bodyPr>
          <a:lstStyle/>
          <a:p>
            <a:endParaRPr lang="fi-FI" dirty="0"/>
          </a:p>
          <a:p>
            <a:r>
              <a:rPr lang="fi-FI" dirty="0"/>
              <a:t>Annette Ukkola ja Jari Metsämuuronen, Karvi</a:t>
            </a:r>
          </a:p>
        </p:txBody>
      </p:sp>
    </p:spTree>
    <p:extLst>
      <p:ext uri="{BB962C8B-B14F-4D97-AF65-F5344CB8AC3E}">
        <p14:creationId xmlns:p14="http://schemas.microsoft.com/office/powerpoint/2010/main" val="742601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36">
            <a:extLst>
              <a:ext uri="{FF2B5EF4-FFF2-40B4-BE49-F238E27FC236}">
                <a16:creationId xmlns:a16="http://schemas.microsoft.com/office/drawing/2014/main" id="{9425D4AB-CD98-4DD6-9398-3C8961DE0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69" y="0"/>
            <a:ext cx="755293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4" name="Picture 38">
            <a:extLst>
              <a:ext uri="{FF2B5EF4-FFF2-40B4-BE49-F238E27FC236}">
                <a16:creationId xmlns:a16="http://schemas.microsoft.com/office/drawing/2014/main" id="{97818316-E7CB-4E73-AF79-E9CAB873E7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D8B43F-CA4C-427D-ADD1-DB54D73DF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67" y="802955"/>
            <a:ext cx="4133690" cy="1454051"/>
          </a:xfrm>
        </p:spPr>
        <p:txBody>
          <a:bodyPr>
            <a:normAutofit fontScale="90000"/>
          </a:bodyPr>
          <a:lstStyle/>
          <a:p>
            <a:r>
              <a:rPr lang="fi-FI" sz="4000" b="1" dirty="0">
                <a:latin typeface="Arial" panose="020B0604020202020204" pitchFamily="34" charset="0"/>
                <a:cs typeface="Arial" panose="020B0604020202020204" pitchFamily="34" charset="0"/>
              </a:rPr>
              <a:t>Ohjatut harrastukset</a:t>
            </a:r>
            <a:br>
              <a:rPr lang="fi-FI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i-FI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3100" b="1" dirty="0">
                <a:solidFill>
                  <a:srgbClr val="000000"/>
                </a:solidFill>
              </a:rPr>
            </a:br>
            <a:endParaRPr lang="en-GB" sz="3100" dirty="0">
              <a:solidFill>
                <a:srgbClr val="000000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D8B47C9F-A960-4902-8507-38F18DD3D0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6695" y="511733"/>
            <a:ext cx="1857636" cy="1857636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Kuva 70" descr="Kirjat">
            <a:extLst>
              <a:ext uri="{FF2B5EF4-FFF2-40B4-BE49-F238E27FC236}">
                <a16:creationId xmlns:a16="http://schemas.microsoft.com/office/drawing/2014/main" id="{026B8CC1-0F21-4F1A-8392-23BEA2A1DFB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26145" y="871183"/>
            <a:ext cx="1138736" cy="113873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F4FE9-7101-4410-A1D8-C102AFAD4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568" y="1813034"/>
            <a:ext cx="4133360" cy="4247937"/>
          </a:xfrm>
        </p:spPr>
        <p:txBody>
          <a:bodyPr anchor="ctr">
            <a:normAutofit lnSpcReduction="10000"/>
          </a:bodyPr>
          <a:lstStyle/>
          <a:p>
            <a:r>
              <a:rPr lang="fi-FI" sz="2100" dirty="0"/>
              <a:t>Sellaisilla oppilailla, joilla oli yksikin ohjattu harrastus, oli huoltajien koulutustasosta riippumatta korkeampi osaamistaso kuin niillä oppilailla, joilla ei ollut yhtään ohjattua harrastusta.</a:t>
            </a:r>
          </a:p>
          <a:p>
            <a:r>
              <a:rPr lang="fi-FI" sz="2100" dirty="0"/>
              <a:t>Ohjattujen harrastusten määrä oli suorassa yhteydessä osaamiseen. </a:t>
            </a:r>
          </a:p>
          <a:p>
            <a:r>
              <a:rPr lang="fi-FI" sz="2100" dirty="0"/>
              <a:t>Tytöistä ilman ohjattuja harrastuksia oli 15 %, pojista 22 %. Heistä 90 % oli sellaisia, joilla oli ensimmäisen luokan alussa korkeintaan yksi ohjattu harrastus.</a:t>
            </a:r>
            <a:endParaRPr lang="en-GB" sz="1700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4E15E95-445D-4A45-BC1E-8468CE170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677" y="2933578"/>
            <a:ext cx="2737876" cy="2737876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75">
            <a:extLst>
              <a:ext uri="{FF2B5EF4-FFF2-40B4-BE49-F238E27FC236}">
                <a16:creationId xmlns:a16="http://schemas.microsoft.com/office/drawing/2014/main" id="{133B9781-B73C-44F8-97CB-D1807A63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996" y="-26552"/>
            <a:ext cx="4082004" cy="3428999"/>
          </a:xfrm>
          <a:custGeom>
            <a:avLst/>
            <a:gdLst>
              <a:gd name="connsiteX0" fmla="*/ 350681 w 4082004"/>
              <a:gd name="connsiteY0" fmla="*/ 0 h 3428999"/>
              <a:gd name="connsiteX1" fmla="*/ 4082004 w 4082004"/>
              <a:gd name="connsiteY1" fmla="*/ 0 h 3428999"/>
              <a:gd name="connsiteX2" fmla="*/ 4082004 w 4082004"/>
              <a:gd name="connsiteY2" fmla="*/ 2444823 h 3428999"/>
              <a:gd name="connsiteX3" fmla="*/ 4081788 w 4082004"/>
              <a:gd name="connsiteY3" fmla="*/ 2445178 h 3428999"/>
              <a:gd name="connsiteX4" fmla="*/ 2231442 w 4082004"/>
              <a:gd name="connsiteY4" fmla="*/ 3428999 h 3428999"/>
              <a:gd name="connsiteX5" fmla="*/ 0 w 4082004"/>
              <a:gd name="connsiteY5" fmla="*/ 1197557 h 3428999"/>
              <a:gd name="connsiteX6" fmla="*/ 269323 w 4082004"/>
              <a:gd name="connsiteY6" fmla="*/ 133920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82004" h="3428999">
                <a:moveTo>
                  <a:pt x="350681" y="0"/>
                </a:moveTo>
                <a:lnTo>
                  <a:pt x="4082004" y="0"/>
                </a:lnTo>
                <a:lnTo>
                  <a:pt x="4082004" y="2444823"/>
                </a:lnTo>
                <a:lnTo>
                  <a:pt x="4081788" y="2445178"/>
                </a:lnTo>
                <a:cubicBezTo>
                  <a:pt x="3680782" y="3038745"/>
                  <a:pt x="3001686" y="3428999"/>
                  <a:pt x="2231442" y="3428999"/>
                </a:cubicBezTo>
                <a:cubicBezTo>
                  <a:pt x="999051" y="3428999"/>
                  <a:pt x="0" y="2429948"/>
                  <a:pt x="0" y="1197557"/>
                </a:cubicBezTo>
                <a:cubicBezTo>
                  <a:pt x="0" y="812435"/>
                  <a:pt x="97564" y="450100"/>
                  <a:pt x="269323" y="13392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Kuva 49" descr="Sakset">
            <a:extLst>
              <a:ext uri="{FF2B5EF4-FFF2-40B4-BE49-F238E27FC236}">
                <a16:creationId xmlns:a16="http://schemas.microsoft.com/office/drawing/2014/main" id="{ED8A4506-B2D9-4577-9439-ADEDB6FFBFD8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94788" y="211666"/>
            <a:ext cx="2319387" cy="2319387"/>
          </a:xfrm>
          <a:prstGeom prst="rect">
            <a:avLst/>
          </a:prstGeom>
        </p:spPr>
      </p:pic>
      <p:pic>
        <p:nvPicPr>
          <p:cNvPr id="11" name="Kuva 192" descr="Rantapallo">
            <a:extLst>
              <a:ext uri="{FF2B5EF4-FFF2-40B4-BE49-F238E27FC236}">
                <a16:creationId xmlns:a16="http://schemas.microsoft.com/office/drawing/2014/main" id="{9030A1DA-9150-4879-8154-C2353D82C5F1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21079" y="3434981"/>
            <a:ext cx="1735071" cy="1735071"/>
          </a:xfrm>
          <a:prstGeom prst="rect">
            <a:avLst/>
          </a:prstGeom>
        </p:spPr>
      </p:pic>
      <p:sp>
        <p:nvSpPr>
          <p:cNvPr id="47" name="Freeform 79">
            <a:extLst>
              <a:ext uri="{FF2B5EF4-FFF2-40B4-BE49-F238E27FC236}">
                <a16:creationId xmlns:a16="http://schemas.microsoft.com/office/drawing/2014/main" id="{1FCEDCAD-7B1A-4AE2-818E-D93A48758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23618" y="4326947"/>
            <a:ext cx="3068382" cy="2540529"/>
          </a:xfrm>
          <a:custGeom>
            <a:avLst/>
            <a:gdLst>
              <a:gd name="connsiteX0" fmla="*/ 1612418 w 3068382"/>
              <a:gd name="connsiteY0" fmla="*/ 0 h 2540529"/>
              <a:gd name="connsiteX1" fmla="*/ 3030226 w 3068382"/>
              <a:gd name="connsiteY1" fmla="*/ 843844 h 2540529"/>
              <a:gd name="connsiteX2" fmla="*/ 3068382 w 3068382"/>
              <a:gd name="connsiteY2" fmla="*/ 923051 h 2540529"/>
              <a:gd name="connsiteX3" fmla="*/ 3068382 w 3068382"/>
              <a:gd name="connsiteY3" fmla="*/ 2301785 h 2540529"/>
              <a:gd name="connsiteX4" fmla="*/ 3030226 w 3068382"/>
              <a:gd name="connsiteY4" fmla="*/ 2380992 h 2540529"/>
              <a:gd name="connsiteX5" fmla="*/ 2949460 w 3068382"/>
              <a:gd name="connsiteY5" fmla="*/ 2513937 h 2540529"/>
              <a:gd name="connsiteX6" fmla="*/ 2929575 w 3068382"/>
              <a:gd name="connsiteY6" fmla="*/ 2540529 h 2540529"/>
              <a:gd name="connsiteX7" fmla="*/ 295261 w 3068382"/>
              <a:gd name="connsiteY7" fmla="*/ 2540529 h 2540529"/>
              <a:gd name="connsiteX8" fmla="*/ 275376 w 3068382"/>
              <a:gd name="connsiteY8" fmla="*/ 2513937 h 2540529"/>
              <a:gd name="connsiteX9" fmla="*/ 0 w 3068382"/>
              <a:gd name="connsiteY9" fmla="*/ 1612418 h 2540529"/>
              <a:gd name="connsiteX10" fmla="*/ 1612418 w 3068382"/>
              <a:gd name="connsiteY10" fmla="*/ 0 h 254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68382" h="2540529">
                <a:moveTo>
                  <a:pt x="1612418" y="0"/>
                </a:moveTo>
                <a:cubicBezTo>
                  <a:pt x="2224646" y="0"/>
                  <a:pt x="2757180" y="341213"/>
                  <a:pt x="3030226" y="843844"/>
                </a:cubicBezTo>
                <a:lnTo>
                  <a:pt x="3068382" y="923051"/>
                </a:lnTo>
                <a:lnTo>
                  <a:pt x="3068382" y="2301785"/>
                </a:lnTo>
                <a:lnTo>
                  <a:pt x="3030226" y="2380992"/>
                </a:lnTo>
                <a:cubicBezTo>
                  <a:pt x="3005403" y="2426686"/>
                  <a:pt x="2978437" y="2471046"/>
                  <a:pt x="2949460" y="2513937"/>
                </a:cubicBezTo>
                <a:lnTo>
                  <a:pt x="2929575" y="2540529"/>
                </a:lnTo>
                <a:lnTo>
                  <a:pt x="295261" y="2540529"/>
                </a:lnTo>
                <a:lnTo>
                  <a:pt x="275376" y="2513937"/>
                </a:lnTo>
                <a:cubicBezTo>
                  <a:pt x="101518" y="2256593"/>
                  <a:pt x="0" y="1946361"/>
                  <a:pt x="0" y="1612418"/>
                </a:cubicBezTo>
                <a:cubicBezTo>
                  <a:pt x="0" y="721904"/>
                  <a:pt x="721904" y="0"/>
                  <a:pt x="1612418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Kuva 203" descr="Voimistelija, permanto">
            <a:extLst>
              <a:ext uri="{FF2B5EF4-FFF2-40B4-BE49-F238E27FC236}">
                <a16:creationId xmlns:a16="http://schemas.microsoft.com/office/drawing/2014/main" id="{9F8F78C3-FE04-4AB2-B260-B7521FB1288E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97926" y="5020464"/>
            <a:ext cx="1629594" cy="1629594"/>
          </a:xfrm>
          <a:prstGeom prst="rect">
            <a:avLst/>
          </a:prstGeom>
        </p:spPr>
      </p:pic>
      <p:pic>
        <p:nvPicPr>
          <p:cNvPr id="24" name="Kuva 23">
            <a:extLst>
              <a:ext uri="{FF2B5EF4-FFF2-40B4-BE49-F238E27FC236}">
                <a16:creationId xmlns:a16="http://schemas.microsoft.com/office/drawing/2014/main" id="{1985CC02-BC76-4144-89C8-F2495FA1B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01" y="6046286"/>
            <a:ext cx="1817621" cy="82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908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1">
            <a:extLst>
              <a:ext uri="{FF2B5EF4-FFF2-40B4-BE49-F238E27FC236}">
                <a16:creationId xmlns:a16="http://schemas.microsoft.com/office/drawing/2014/main" id="{53B475F8-50AE-46A0-9943-B2B63183D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F39278-E47F-433F-AD13-07F63FE39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65125"/>
            <a:ext cx="6986015" cy="1776484"/>
          </a:xfrm>
        </p:spPr>
        <p:txBody>
          <a:bodyPr anchor="b">
            <a:normAutofit/>
          </a:bodyPr>
          <a:lstStyle/>
          <a:p>
            <a:r>
              <a:rPr lang="fi-FI" sz="4000" dirty="0">
                <a:latin typeface="+mn-lt"/>
                <a:cs typeface="Arial" panose="020B0604020202020204" pitchFamily="34" charset="0"/>
              </a:rPr>
              <a:t>Kehitys alkuopetuksen aikana</a:t>
            </a:r>
            <a:br>
              <a:rPr lang="fi-FI" sz="4000" dirty="0">
                <a:latin typeface="+mn-lt"/>
                <a:cs typeface="Arial" panose="020B0604020202020204" pitchFamily="34" charset="0"/>
              </a:rPr>
            </a:br>
            <a:endParaRPr lang="en-GB" sz="40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2" name="Kuva 236">
            <a:extLst>
              <a:ext uri="{FF2B5EF4-FFF2-40B4-BE49-F238E27FC236}">
                <a16:creationId xmlns:a16="http://schemas.microsoft.com/office/drawing/2014/main" id="{9A161818-31C3-4E67-A92A-AA0767C48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48011" y="832741"/>
            <a:ext cx="843389" cy="841252"/>
          </a:xfrm>
          <a:prstGeom prst="rect">
            <a:avLst/>
          </a:prstGeom>
        </p:spPr>
      </p:pic>
      <p:sp>
        <p:nvSpPr>
          <p:cNvPr id="39" name="sketch line">
            <a:extLst>
              <a:ext uri="{FF2B5EF4-FFF2-40B4-BE49-F238E27FC236}">
                <a16:creationId xmlns:a16="http://schemas.microsoft.com/office/drawing/2014/main" id="{75F6FDB4-2351-48C2-A863-2364A0234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315691"/>
            <a:ext cx="4343400" cy="18288"/>
          </a:xfrm>
          <a:custGeom>
            <a:avLst/>
            <a:gdLst>
              <a:gd name="connsiteX0" fmla="*/ 0 w 4343400"/>
              <a:gd name="connsiteY0" fmla="*/ 0 h 18288"/>
              <a:gd name="connsiteX1" fmla="*/ 577052 w 4343400"/>
              <a:gd name="connsiteY1" fmla="*/ 0 h 18288"/>
              <a:gd name="connsiteX2" fmla="*/ 1067235 w 4343400"/>
              <a:gd name="connsiteY2" fmla="*/ 0 h 18288"/>
              <a:gd name="connsiteX3" fmla="*/ 1600853 w 4343400"/>
              <a:gd name="connsiteY3" fmla="*/ 0 h 18288"/>
              <a:gd name="connsiteX4" fmla="*/ 2264773 w 4343400"/>
              <a:gd name="connsiteY4" fmla="*/ 0 h 18288"/>
              <a:gd name="connsiteX5" fmla="*/ 2841825 w 4343400"/>
              <a:gd name="connsiteY5" fmla="*/ 0 h 18288"/>
              <a:gd name="connsiteX6" fmla="*/ 3375442 w 4343400"/>
              <a:gd name="connsiteY6" fmla="*/ 0 h 18288"/>
              <a:gd name="connsiteX7" fmla="*/ 4343400 w 4343400"/>
              <a:gd name="connsiteY7" fmla="*/ 0 h 18288"/>
              <a:gd name="connsiteX8" fmla="*/ 4343400 w 4343400"/>
              <a:gd name="connsiteY8" fmla="*/ 18288 h 18288"/>
              <a:gd name="connsiteX9" fmla="*/ 3722914 w 4343400"/>
              <a:gd name="connsiteY9" fmla="*/ 18288 h 18288"/>
              <a:gd name="connsiteX10" fmla="*/ 3189297 w 4343400"/>
              <a:gd name="connsiteY10" fmla="*/ 18288 h 18288"/>
              <a:gd name="connsiteX11" fmla="*/ 2481943 w 4343400"/>
              <a:gd name="connsiteY11" fmla="*/ 18288 h 18288"/>
              <a:gd name="connsiteX12" fmla="*/ 1904891 w 4343400"/>
              <a:gd name="connsiteY12" fmla="*/ 18288 h 18288"/>
              <a:gd name="connsiteX13" fmla="*/ 1414707 w 4343400"/>
              <a:gd name="connsiteY13" fmla="*/ 18288 h 18288"/>
              <a:gd name="connsiteX14" fmla="*/ 750788 w 4343400"/>
              <a:gd name="connsiteY14" fmla="*/ 18288 h 18288"/>
              <a:gd name="connsiteX15" fmla="*/ 0 w 4343400"/>
              <a:gd name="connsiteY15" fmla="*/ 18288 h 18288"/>
              <a:gd name="connsiteX16" fmla="*/ 0 w 43434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C5518-A09D-4A26-8374-F486305EC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2504819"/>
            <a:ext cx="5236360" cy="3715548"/>
          </a:xfrm>
        </p:spPr>
        <p:txBody>
          <a:bodyPr>
            <a:normAutofit fontScale="85000" lnSpcReduction="20000"/>
          </a:bodyPr>
          <a:lstStyle/>
          <a:p>
            <a:r>
              <a:rPr lang="fi-FI" sz="2200" dirty="0">
                <a:latin typeface="+mj-lt"/>
                <a:cs typeface="Arial" panose="020B0604020202020204" pitchFamily="34" charset="0"/>
              </a:rPr>
              <a:t>Oppilaiden keskimääräinen osaamistaso kehittyi alkuopetuksen aikana 337 pisteestä 506 pisteeseen eli keskimääräinen osaamisen muutos on </a:t>
            </a:r>
            <a:r>
              <a:rPr lang="fi-FI" sz="2200" b="1" dirty="0">
                <a:latin typeface="+mj-lt"/>
                <a:cs typeface="Arial" panose="020B0604020202020204" pitchFamily="34" charset="0"/>
              </a:rPr>
              <a:t>169 pistettä</a:t>
            </a:r>
            <a:r>
              <a:rPr lang="fi-FI" sz="2200" dirty="0">
                <a:latin typeface="+mj-lt"/>
                <a:cs typeface="Arial" panose="020B0604020202020204" pitchFamily="34" charset="0"/>
              </a:rPr>
              <a:t>.</a:t>
            </a:r>
          </a:p>
          <a:p>
            <a:endParaRPr lang="fi-FI" sz="400" dirty="0">
              <a:latin typeface="+mj-lt"/>
              <a:cs typeface="Arial" panose="020B0604020202020204" pitchFamily="34" charset="0"/>
            </a:endParaRPr>
          </a:p>
          <a:p>
            <a:r>
              <a:rPr lang="fi-FI" sz="2400" dirty="0">
                <a:latin typeface="+mj-lt"/>
              </a:rPr>
              <a:t>Kaikki oppilaat ovat kehittyneet kahden vuoden aikana riippumatta heidän lähtötasostaan. </a:t>
            </a:r>
          </a:p>
          <a:p>
            <a:endParaRPr lang="fi-FI" sz="500" dirty="0">
              <a:latin typeface="+mj-lt"/>
            </a:endParaRPr>
          </a:p>
          <a:p>
            <a:r>
              <a:rPr lang="fi-FI" sz="2200" dirty="0">
                <a:latin typeface="+mj-lt"/>
                <a:cs typeface="Arial" panose="020B0604020202020204" pitchFamily="34" charset="0"/>
              </a:rPr>
              <a:t>Oppilaiden osaaminen kehittyi tasaisesti niin suomen- ja ruotsinkielisissä kouluissa kuin tytöillä ja pojilla.</a:t>
            </a:r>
          </a:p>
          <a:p>
            <a:endParaRPr lang="fi-FI" sz="400" dirty="0">
              <a:latin typeface="+mj-lt"/>
              <a:cs typeface="Arial" panose="020B0604020202020204" pitchFamily="34" charset="0"/>
            </a:endParaRPr>
          </a:p>
          <a:p>
            <a:r>
              <a:rPr lang="fi-FI" sz="2200" dirty="0">
                <a:latin typeface="+mj-lt"/>
                <a:cs typeface="Arial" panose="020B0604020202020204" pitchFamily="34" charset="0"/>
              </a:rPr>
              <a:t>Suomea tai ruotsia toisena kielenä opiskelevien oppilaiden osaaminen oli lisääntynyt keskimäärin vain </a:t>
            </a:r>
            <a:r>
              <a:rPr lang="fi-FI" sz="2200" b="1" dirty="0">
                <a:latin typeface="+mj-lt"/>
                <a:cs typeface="Arial" panose="020B0604020202020204" pitchFamily="34" charset="0"/>
              </a:rPr>
              <a:t>146 pistettä</a:t>
            </a:r>
            <a:r>
              <a:rPr lang="fi-FI" sz="2200" dirty="0">
                <a:latin typeface="+mj-lt"/>
                <a:cs typeface="Arial" panose="020B0604020202020204" pitchFamily="34" charset="0"/>
              </a:rPr>
              <a:t>. </a:t>
            </a:r>
            <a:endParaRPr lang="fi-FI" sz="400" dirty="0">
              <a:latin typeface="+mj-lt"/>
              <a:cs typeface="Arial" panose="020B0604020202020204" pitchFamily="34" charset="0"/>
            </a:endParaRPr>
          </a:p>
          <a:p>
            <a:endParaRPr lang="en-GB" sz="22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1" name="Kuva 235">
            <a:extLst>
              <a:ext uri="{FF2B5EF4-FFF2-40B4-BE49-F238E27FC236}">
                <a16:creationId xmlns:a16="http://schemas.microsoft.com/office/drawing/2014/main" id="{CEE12744-5EAE-4BE5-9134-DA25AB557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48011" y="2773017"/>
            <a:ext cx="843389" cy="993913"/>
          </a:xfrm>
          <a:prstGeom prst="rect">
            <a:avLst/>
          </a:prstGeom>
        </p:spPr>
      </p:pic>
      <p:pic>
        <p:nvPicPr>
          <p:cNvPr id="10" name="Kuva 234">
            <a:extLst>
              <a:ext uri="{FF2B5EF4-FFF2-40B4-BE49-F238E27FC236}">
                <a16:creationId xmlns:a16="http://schemas.microsoft.com/office/drawing/2014/main" id="{B1F3292F-1DE5-4D43-AC20-6B7AC5914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48011" y="5229754"/>
            <a:ext cx="843389" cy="841252"/>
          </a:xfrm>
          <a:prstGeom prst="rect">
            <a:avLst/>
          </a:prstGeom>
        </p:spPr>
      </p:pic>
      <p:pic>
        <p:nvPicPr>
          <p:cNvPr id="26" name="Kuva 25">
            <a:extLst>
              <a:ext uri="{FF2B5EF4-FFF2-40B4-BE49-F238E27FC236}">
                <a16:creationId xmlns:a16="http://schemas.microsoft.com/office/drawing/2014/main" id="{9D950AAC-AA17-418B-B639-2BD765EEF4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01" y="6046286"/>
            <a:ext cx="1817621" cy="824981"/>
          </a:xfrm>
          <a:prstGeom prst="rect">
            <a:avLst/>
          </a:prstGeom>
        </p:spPr>
      </p:pic>
      <p:graphicFrame>
        <p:nvGraphicFramePr>
          <p:cNvPr id="4" name="Taulukko 3">
            <a:extLst>
              <a:ext uri="{FF2B5EF4-FFF2-40B4-BE49-F238E27FC236}">
                <a16:creationId xmlns:a16="http://schemas.microsoft.com/office/drawing/2014/main" id="{D4FB2408-928F-4A7A-8C71-0D7A2FF7C8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9491695"/>
              </p:ext>
            </p:extLst>
          </p:nvPr>
        </p:nvGraphicFramePr>
        <p:xfrm>
          <a:off x="6342994" y="2719117"/>
          <a:ext cx="3660790" cy="30861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60343">
                  <a:extLst>
                    <a:ext uri="{9D8B030D-6E8A-4147-A177-3AD203B41FA5}">
                      <a16:colId xmlns:a16="http://schemas.microsoft.com/office/drawing/2014/main" val="1134865430"/>
                    </a:ext>
                  </a:extLst>
                </a:gridCol>
                <a:gridCol w="1100447">
                  <a:extLst>
                    <a:ext uri="{9D8B030D-6E8A-4147-A177-3AD203B41FA5}">
                      <a16:colId xmlns:a16="http://schemas.microsoft.com/office/drawing/2014/main" val="744141045"/>
                    </a:ext>
                  </a:extLst>
                </a:gridCol>
              </a:tblGrid>
              <a:tr h="696958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</a:pPr>
                      <a:r>
                        <a:rPr lang="fi-FI" sz="1600" dirty="0">
                          <a:solidFill>
                            <a:schemeClr val="tx1"/>
                          </a:solidFill>
                          <a:effectLst/>
                        </a:rPr>
                        <a:t>oppilasryhmä</a:t>
                      </a:r>
                      <a:endParaRPr lang="fi-FI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Frey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</a:pPr>
                      <a:r>
                        <a:rPr lang="fi-FI" sz="1600" dirty="0">
                          <a:solidFill>
                            <a:schemeClr val="tx1"/>
                          </a:solidFill>
                          <a:effectLst/>
                        </a:rPr>
                        <a:t>kehitys</a:t>
                      </a:r>
                      <a:endParaRPr lang="fi-FI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Frey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07103884"/>
                  </a:ext>
                </a:extLst>
              </a:tr>
              <a:tr h="341306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</a:pPr>
                      <a:r>
                        <a:rPr lang="fi-FI" sz="1600" dirty="0">
                          <a:effectLst/>
                        </a:rPr>
                        <a:t>suomenkieliset koulut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Frey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</a:pPr>
                      <a:r>
                        <a:rPr lang="fi-FI" sz="1600" dirty="0">
                          <a:effectLst/>
                        </a:rPr>
                        <a:t>170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Frey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7619757"/>
                  </a:ext>
                </a:extLst>
              </a:tr>
              <a:tr h="341306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</a:pPr>
                      <a:r>
                        <a:rPr lang="fi-FI" sz="1600" dirty="0">
                          <a:effectLst/>
                        </a:rPr>
                        <a:t>ruotsinkieliset koulut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Frey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Freya"/>
                          <a:cs typeface="Calibri" panose="020F0502020204030204" pitchFamily="34" charset="0"/>
                        </a:rPr>
                        <a:t>161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24501334"/>
                  </a:ext>
                </a:extLst>
              </a:tr>
              <a:tr h="341306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Freya"/>
                          <a:cs typeface="Calibri" panose="020F0502020204030204" pitchFamily="34" charset="0"/>
                        </a:rPr>
                        <a:t>suomen kieli ja kirjallisuus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Freya"/>
                          <a:cs typeface="Calibri" panose="020F0502020204030204" pitchFamily="34" charset="0"/>
                        </a:rPr>
                        <a:t>172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16190850"/>
                  </a:ext>
                </a:extLst>
              </a:tr>
              <a:tr h="341306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</a:pPr>
                      <a:r>
                        <a:rPr lang="fi-FI" sz="1600" dirty="0" err="1">
                          <a:effectLst/>
                          <a:latin typeface="Calibri" panose="020F0502020204030204" pitchFamily="34" charset="0"/>
                          <a:ea typeface="Freya"/>
                          <a:cs typeface="Calibri" panose="020F0502020204030204" pitchFamily="34" charset="0"/>
                        </a:rPr>
                        <a:t>svenska</a:t>
                      </a: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Frey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i-FI" sz="1600" dirty="0" err="1">
                          <a:effectLst/>
                          <a:latin typeface="Calibri" panose="020F0502020204030204" pitchFamily="34" charset="0"/>
                          <a:ea typeface="Freya"/>
                          <a:cs typeface="Calibri" panose="020F0502020204030204" pitchFamily="34" charset="0"/>
                        </a:rPr>
                        <a:t>och</a:t>
                      </a: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Freya"/>
                          <a:cs typeface="Calibri" panose="020F0502020204030204" pitchFamily="34" charset="0"/>
                        </a:rPr>
                        <a:t> litteratur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Freya"/>
                          <a:cs typeface="Calibri" panose="020F0502020204030204" pitchFamily="34" charset="0"/>
                        </a:rPr>
                        <a:t>161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3929468"/>
                  </a:ext>
                </a:extLst>
              </a:tr>
              <a:tr h="341306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</a:pPr>
                      <a:r>
                        <a:rPr lang="fi-FI" sz="1600" dirty="0">
                          <a:effectLst/>
                        </a:rPr>
                        <a:t>S2-oppilaat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Frey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</a:pPr>
                      <a:r>
                        <a:rPr lang="fi-FI" sz="1600" dirty="0">
                          <a:effectLst/>
                        </a:rPr>
                        <a:t>146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Frey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14119468"/>
                  </a:ext>
                </a:extLst>
              </a:tr>
              <a:tr h="341306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</a:pPr>
                      <a:r>
                        <a:rPr lang="fi-FI" sz="1600" dirty="0">
                          <a:effectLst/>
                        </a:rPr>
                        <a:t>tytöt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Frey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</a:pPr>
                      <a:r>
                        <a:rPr lang="fi-FI" sz="1600" dirty="0">
                          <a:effectLst/>
                        </a:rPr>
                        <a:t>171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Frey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4571726"/>
                  </a:ext>
                </a:extLst>
              </a:tr>
              <a:tr h="341306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</a:pPr>
                      <a:r>
                        <a:rPr lang="fi-FI" sz="1600" dirty="0">
                          <a:effectLst/>
                        </a:rPr>
                        <a:t>pojat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Frey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</a:pPr>
                      <a:r>
                        <a:rPr lang="fi-FI" sz="1600" dirty="0">
                          <a:effectLst/>
                        </a:rPr>
                        <a:t>167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Frey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2577549"/>
                  </a:ext>
                </a:extLst>
              </a:tr>
            </a:tbl>
          </a:graphicData>
        </a:graphic>
      </p:graphicFrame>
      <p:sp>
        <p:nvSpPr>
          <p:cNvPr id="5" name="Suorakulmio 4">
            <a:extLst>
              <a:ext uri="{FF2B5EF4-FFF2-40B4-BE49-F238E27FC236}">
                <a16:creationId xmlns:a16="http://schemas.microsoft.com/office/drawing/2014/main" id="{7AB562CE-F427-4429-9DD7-E487C5C61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41398" y="2719117"/>
            <a:ext cx="3633902" cy="3086100"/>
          </a:xfrm>
          <a:prstGeom prst="rect">
            <a:avLst/>
          </a:prstGeom>
          <a:solidFill>
            <a:schemeClr val="bg1">
              <a:alpha val="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52238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47EA93D-2DA8-4376-909E-B664B7E80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 b="0" dirty="0" err="1">
                <a:solidFill>
                  <a:schemeClr val="tx1"/>
                </a:solidFill>
                <a:latin typeface="+mn-lt"/>
              </a:rPr>
              <a:t>Kehityksen</a:t>
            </a:r>
            <a:r>
              <a:rPr lang="en-US" sz="54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5400" b="0" dirty="0" err="1">
                <a:solidFill>
                  <a:schemeClr val="tx1"/>
                </a:solidFill>
                <a:latin typeface="+mn-lt"/>
              </a:rPr>
              <a:t>taustatekijät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AFEAC64-B491-408F-9363-4834A124F46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900" b="0" dirty="0" err="1"/>
              <a:t>Kokonaisosaaminen</a:t>
            </a:r>
            <a:r>
              <a:rPr lang="en-US" sz="1900" b="0" dirty="0"/>
              <a:t> </a:t>
            </a:r>
            <a:r>
              <a:rPr lang="en-US" sz="1900" b="0" dirty="0" err="1"/>
              <a:t>kehittyi</a:t>
            </a:r>
            <a:r>
              <a:rPr lang="en-US" sz="1900" b="0" dirty="0"/>
              <a:t> </a:t>
            </a:r>
            <a:r>
              <a:rPr lang="en-US" sz="1900" b="0" dirty="0" err="1"/>
              <a:t>melko</a:t>
            </a:r>
            <a:r>
              <a:rPr lang="en-US" sz="1900" b="0" dirty="0"/>
              <a:t> </a:t>
            </a:r>
            <a:r>
              <a:rPr lang="en-US" sz="1900" b="0" dirty="0" err="1"/>
              <a:t>tasaisesti</a:t>
            </a:r>
            <a:r>
              <a:rPr lang="en-US" sz="1900" b="0" dirty="0"/>
              <a:t> </a:t>
            </a:r>
            <a:r>
              <a:rPr lang="en-US" sz="1900" b="0" dirty="0" err="1"/>
              <a:t>eri</a:t>
            </a:r>
            <a:r>
              <a:rPr lang="en-US" sz="1900" b="0" dirty="0"/>
              <a:t> </a:t>
            </a:r>
            <a:r>
              <a:rPr lang="en-US" sz="1900" b="0" dirty="0" err="1"/>
              <a:t>kuukausina</a:t>
            </a:r>
            <a:r>
              <a:rPr lang="en-US" sz="1900" b="0" dirty="0"/>
              <a:t> </a:t>
            </a:r>
            <a:r>
              <a:rPr lang="en-US" sz="1900" b="0" dirty="0" err="1"/>
              <a:t>syntyneillä</a:t>
            </a:r>
            <a:r>
              <a:rPr lang="en-US" sz="1900" b="0" dirty="0"/>
              <a:t> </a:t>
            </a:r>
            <a:r>
              <a:rPr lang="en-US" sz="1900" b="0" dirty="0" err="1"/>
              <a:t>oppilailla</a:t>
            </a:r>
            <a:r>
              <a:rPr lang="en-US" sz="1900" b="0" dirty="0"/>
              <a:t>. 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900" b="0" dirty="0" err="1"/>
              <a:t>Kolmannen</a:t>
            </a:r>
            <a:r>
              <a:rPr lang="en-US" sz="1900" b="0" dirty="0"/>
              <a:t> </a:t>
            </a:r>
            <a:r>
              <a:rPr lang="en-US" sz="1900" b="0" dirty="0" err="1"/>
              <a:t>luokan</a:t>
            </a:r>
            <a:r>
              <a:rPr lang="en-US" sz="1900" b="0" dirty="0"/>
              <a:t> </a:t>
            </a:r>
            <a:r>
              <a:rPr lang="en-US" sz="1900" b="0" dirty="0" err="1"/>
              <a:t>sisältöalueista</a:t>
            </a:r>
            <a:r>
              <a:rPr lang="en-US" sz="1900" b="0" dirty="0"/>
              <a:t> </a:t>
            </a:r>
            <a:r>
              <a:rPr lang="en-US" sz="1900" b="0" dirty="0" err="1"/>
              <a:t>parhaaksi</a:t>
            </a:r>
            <a:r>
              <a:rPr lang="en-US" sz="1900" b="0" dirty="0"/>
              <a:t> </a:t>
            </a:r>
            <a:r>
              <a:rPr lang="en-US" sz="1900" b="0" dirty="0" err="1"/>
              <a:t>selittäjäksi</a:t>
            </a:r>
            <a:r>
              <a:rPr lang="en-US" sz="1900" b="0" dirty="0"/>
              <a:t> </a:t>
            </a:r>
            <a:r>
              <a:rPr lang="en-US" sz="1900" b="0" dirty="0" err="1"/>
              <a:t>nousi</a:t>
            </a:r>
            <a:r>
              <a:rPr lang="en-US" sz="1900" b="0" dirty="0"/>
              <a:t> </a:t>
            </a:r>
            <a:r>
              <a:rPr lang="en-US" sz="1900" b="0" dirty="0" err="1"/>
              <a:t>tekstien</a:t>
            </a:r>
            <a:r>
              <a:rPr lang="en-US" sz="1900" b="0" dirty="0"/>
              <a:t> </a:t>
            </a:r>
            <a:r>
              <a:rPr lang="en-US" sz="1900" b="0" dirty="0" err="1"/>
              <a:t>tulkitseminen</a:t>
            </a:r>
            <a:r>
              <a:rPr lang="en-US" sz="1900" b="0" dirty="0"/>
              <a:t>. </a:t>
            </a:r>
            <a:r>
              <a:rPr lang="en-US" sz="1900" b="0" dirty="0" err="1"/>
              <a:t>Osaaminen</a:t>
            </a:r>
            <a:r>
              <a:rPr lang="en-US" sz="1900" b="0" dirty="0"/>
              <a:t> </a:t>
            </a:r>
            <a:r>
              <a:rPr lang="en-US" sz="1900" b="0" dirty="0" err="1"/>
              <a:t>oli</a:t>
            </a:r>
            <a:r>
              <a:rPr lang="en-US" sz="1900" b="0" dirty="0"/>
              <a:t> </a:t>
            </a:r>
            <a:r>
              <a:rPr lang="en-US" sz="1900" b="0" dirty="0" err="1"/>
              <a:t>kehittynyt</a:t>
            </a:r>
            <a:r>
              <a:rPr lang="en-US" sz="1900" b="0" dirty="0"/>
              <a:t> </a:t>
            </a:r>
            <a:r>
              <a:rPr lang="en-US" sz="1900" b="0" dirty="0" err="1"/>
              <a:t>eniten</a:t>
            </a:r>
            <a:r>
              <a:rPr lang="en-US" sz="1900" b="0" dirty="0"/>
              <a:t> </a:t>
            </a:r>
            <a:r>
              <a:rPr lang="en-US" sz="1900" b="0" dirty="0" err="1"/>
              <a:t>niillä</a:t>
            </a:r>
            <a:r>
              <a:rPr lang="en-US" sz="1900" b="0" dirty="0"/>
              <a:t> </a:t>
            </a:r>
            <a:r>
              <a:rPr lang="en-US" sz="1900" b="0" dirty="0" err="1"/>
              <a:t>oppilailla</a:t>
            </a:r>
            <a:r>
              <a:rPr lang="en-US" sz="1900" b="0" dirty="0"/>
              <a:t>, </a:t>
            </a:r>
            <a:r>
              <a:rPr lang="en-US" sz="1900" b="0" dirty="0" err="1"/>
              <a:t>jotka</a:t>
            </a:r>
            <a:r>
              <a:rPr lang="en-US" sz="1900" b="0" dirty="0"/>
              <a:t> </a:t>
            </a:r>
            <a:r>
              <a:rPr lang="en-US" sz="1900" b="0" dirty="0" err="1"/>
              <a:t>saivat</a:t>
            </a:r>
            <a:r>
              <a:rPr lang="en-US" sz="1900" b="0" dirty="0"/>
              <a:t> </a:t>
            </a:r>
            <a:r>
              <a:rPr lang="en-US" sz="1900" b="0" dirty="0" err="1"/>
              <a:t>parhaita</a:t>
            </a:r>
            <a:r>
              <a:rPr lang="en-US" sz="1900" b="0" dirty="0"/>
              <a:t> </a:t>
            </a:r>
            <a:r>
              <a:rPr lang="en-US" sz="1900" b="0" dirty="0" err="1"/>
              <a:t>pistemääriä</a:t>
            </a:r>
            <a:r>
              <a:rPr lang="en-US" sz="1900" b="0" dirty="0"/>
              <a:t> </a:t>
            </a:r>
            <a:r>
              <a:rPr lang="en-US" sz="1900" b="0" dirty="0" err="1"/>
              <a:t>lukutaidosta</a:t>
            </a:r>
            <a:r>
              <a:rPr lang="en-US" sz="1900" b="0" dirty="0"/>
              <a:t>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900" b="0" dirty="0" err="1"/>
              <a:t>Osaamisen</a:t>
            </a:r>
            <a:r>
              <a:rPr lang="en-US" sz="1900" b="0" dirty="0"/>
              <a:t> </a:t>
            </a:r>
            <a:r>
              <a:rPr lang="en-US" sz="1900" b="0" dirty="0" err="1"/>
              <a:t>kehittyminen</a:t>
            </a:r>
            <a:r>
              <a:rPr lang="en-US" sz="1900" b="0" dirty="0"/>
              <a:t> </a:t>
            </a:r>
            <a:r>
              <a:rPr lang="en-US" sz="1900" b="0" dirty="0" err="1"/>
              <a:t>oli</a:t>
            </a:r>
            <a:r>
              <a:rPr lang="en-US" sz="1900" b="0" dirty="0"/>
              <a:t> </a:t>
            </a:r>
            <a:r>
              <a:rPr lang="en-US" sz="1900" b="0" dirty="0" err="1"/>
              <a:t>suorassa</a:t>
            </a:r>
            <a:r>
              <a:rPr lang="en-US" sz="1900" b="0" dirty="0"/>
              <a:t> </a:t>
            </a:r>
            <a:r>
              <a:rPr lang="en-US" sz="1900" b="0" dirty="0" err="1"/>
              <a:t>yhteydessä</a:t>
            </a:r>
            <a:r>
              <a:rPr lang="en-US" sz="1900" b="0" dirty="0"/>
              <a:t> </a:t>
            </a:r>
            <a:r>
              <a:rPr lang="en-US" sz="1900" b="0" dirty="0" err="1"/>
              <a:t>huoltajien</a:t>
            </a:r>
            <a:r>
              <a:rPr lang="en-US" sz="1900" b="0" dirty="0"/>
              <a:t> </a:t>
            </a:r>
            <a:r>
              <a:rPr lang="en-US" sz="1900" b="0" dirty="0" err="1"/>
              <a:t>koulutustaustaan</a:t>
            </a:r>
            <a:r>
              <a:rPr lang="en-US" sz="1900" b="0" dirty="0"/>
              <a:t>. </a:t>
            </a:r>
            <a:r>
              <a:rPr lang="en-US" sz="1900" b="0" dirty="0" err="1"/>
              <a:t>Osaaminen</a:t>
            </a:r>
            <a:r>
              <a:rPr lang="en-US" sz="1900" b="0" dirty="0"/>
              <a:t> </a:t>
            </a:r>
            <a:r>
              <a:rPr lang="en-US" sz="1900" b="0" dirty="0" err="1"/>
              <a:t>oli</a:t>
            </a:r>
            <a:r>
              <a:rPr lang="en-US" sz="1900" b="0" dirty="0"/>
              <a:t> </a:t>
            </a:r>
            <a:r>
              <a:rPr lang="en-US" sz="1900" b="0" dirty="0" err="1"/>
              <a:t>kehittynyt</a:t>
            </a:r>
            <a:r>
              <a:rPr lang="en-US" sz="1900" b="0" dirty="0"/>
              <a:t> </a:t>
            </a:r>
            <a:r>
              <a:rPr lang="en-US" sz="1900" b="0" dirty="0" err="1"/>
              <a:t>eniten</a:t>
            </a:r>
            <a:r>
              <a:rPr lang="en-US" sz="1900" b="0" dirty="0"/>
              <a:t> </a:t>
            </a:r>
            <a:r>
              <a:rPr lang="en-US" sz="1900" b="0" dirty="0" err="1"/>
              <a:t>niillä</a:t>
            </a:r>
            <a:r>
              <a:rPr lang="en-US" sz="1900" b="0" dirty="0"/>
              <a:t> </a:t>
            </a:r>
            <a:r>
              <a:rPr lang="en-US" sz="1900" b="0" dirty="0" err="1"/>
              <a:t>oppilailla</a:t>
            </a:r>
            <a:r>
              <a:rPr lang="en-US" sz="1900" b="0" dirty="0"/>
              <a:t>, </a:t>
            </a:r>
            <a:r>
              <a:rPr lang="en-US" sz="1900" b="0" dirty="0" err="1"/>
              <a:t>joiden</a:t>
            </a:r>
            <a:r>
              <a:rPr lang="en-US" sz="1900" b="0" dirty="0"/>
              <a:t> </a:t>
            </a:r>
            <a:r>
              <a:rPr lang="en-US" sz="1900" b="0" dirty="0" err="1"/>
              <a:t>huoltajat</a:t>
            </a:r>
            <a:r>
              <a:rPr lang="en-US" sz="1900" b="0" dirty="0"/>
              <a:t> </a:t>
            </a:r>
            <a:r>
              <a:rPr lang="en-US" sz="1900" b="0" dirty="0" err="1"/>
              <a:t>olivat</a:t>
            </a:r>
            <a:r>
              <a:rPr lang="en-US" sz="1900" b="0" dirty="0"/>
              <a:t> </a:t>
            </a:r>
            <a:r>
              <a:rPr lang="en-US" sz="1900" b="0" dirty="0" err="1"/>
              <a:t>korkeasti</a:t>
            </a:r>
            <a:r>
              <a:rPr lang="en-US" sz="1900" b="0" dirty="0"/>
              <a:t> </a:t>
            </a:r>
            <a:r>
              <a:rPr lang="en-US" sz="1900" b="0" dirty="0" err="1"/>
              <a:t>koulutettuja</a:t>
            </a:r>
            <a:r>
              <a:rPr lang="en-US" sz="1900" b="0" dirty="0"/>
              <a:t>. 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900" b="0" dirty="0" err="1"/>
              <a:t>Osaaminen</a:t>
            </a:r>
            <a:r>
              <a:rPr lang="en-US" sz="1900" b="0" dirty="0"/>
              <a:t> </a:t>
            </a:r>
            <a:r>
              <a:rPr lang="en-US" sz="1900" b="0" dirty="0" err="1"/>
              <a:t>oli</a:t>
            </a:r>
            <a:r>
              <a:rPr lang="en-US" sz="1900" b="0" dirty="0"/>
              <a:t> </a:t>
            </a:r>
            <a:r>
              <a:rPr lang="en-US" sz="1900" b="0" dirty="0" err="1"/>
              <a:t>kehittynyt</a:t>
            </a:r>
            <a:r>
              <a:rPr lang="en-US" sz="1900" b="0" dirty="0"/>
              <a:t> </a:t>
            </a:r>
            <a:r>
              <a:rPr lang="en-US" sz="1900" b="0" dirty="0" err="1"/>
              <a:t>eniten</a:t>
            </a:r>
            <a:r>
              <a:rPr lang="en-US" sz="1900" b="0" dirty="0"/>
              <a:t> </a:t>
            </a:r>
            <a:r>
              <a:rPr lang="en-US" sz="1900" b="0" dirty="0" err="1"/>
              <a:t>niillä</a:t>
            </a:r>
            <a:r>
              <a:rPr lang="en-US" sz="1900" b="0" dirty="0"/>
              <a:t> </a:t>
            </a:r>
            <a:r>
              <a:rPr lang="en-US" sz="1900" b="0" dirty="0" err="1"/>
              <a:t>oppilailla</a:t>
            </a:r>
            <a:r>
              <a:rPr lang="en-US" sz="1900" b="0" dirty="0"/>
              <a:t>, </a:t>
            </a:r>
            <a:r>
              <a:rPr lang="en-US" sz="1900" b="0" dirty="0" err="1"/>
              <a:t>jotka</a:t>
            </a:r>
            <a:r>
              <a:rPr lang="en-US" sz="1900" b="0" dirty="0"/>
              <a:t> </a:t>
            </a:r>
            <a:r>
              <a:rPr lang="en-US" sz="1900" b="0" dirty="0" err="1"/>
              <a:t>kokivat</a:t>
            </a:r>
            <a:r>
              <a:rPr lang="en-US" sz="1900" b="0" dirty="0"/>
              <a:t> </a:t>
            </a:r>
            <a:r>
              <a:rPr lang="en-US" sz="1900" b="0" dirty="0" err="1"/>
              <a:t>saavansa</a:t>
            </a:r>
            <a:r>
              <a:rPr lang="en-US" sz="1900" b="0" dirty="0"/>
              <a:t> </a:t>
            </a:r>
            <a:r>
              <a:rPr lang="en-US" sz="1900" b="0" dirty="0" err="1"/>
              <a:t>tarvittaessa</a:t>
            </a:r>
            <a:r>
              <a:rPr lang="en-US" sz="1900" b="0" dirty="0"/>
              <a:t> </a:t>
            </a:r>
            <a:r>
              <a:rPr lang="en-US" sz="1900" b="0" dirty="0" err="1"/>
              <a:t>apua</a:t>
            </a:r>
            <a:r>
              <a:rPr lang="en-US" sz="1900" b="0" dirty="0"/>
              <a:t> </a:t>
            </a:r>
            <a:r>
              <a:rPr lang="en-US" sz="1900" b="0" dirty="0" err="1"/>
              <a:t>sekä</a:t>
            </a:r>
            <a:r>
              <a:rPr lang="en-US" sz="1900" b="0" dirty="0"/>
              <a:t> </a:t>
            </a:r>
            <a:r>
              <a:rPr lang="en-US" sz="1900" b="0" dirty="0" err="1"/>
              <a:t>opettajiltaan</a:t>
            </a:r>
            <a:r>
              <a:rPr lang="en-US" sz="1900" b="0" dirty="0"/>
              <a:t> </a:t>
            </a:r>
            <a:r>
              <a:rPr lang="en-US" sz="1900" b="0" dirty="0" err="1"/>
              <a:t>että</a:t>
            </a:r>
            <a:r>
              <a:rPr lang="en-US" sz="1900" b="0" dirty="0"/>
              <a:t> </a:t>
            </a:r>
            <a:r>
              <a:rPr lang="en-US" sz="1900" b="0" dirty="0" err="1"/>
              <a:t>huoltajiltaan</a:t>
            </a:r>
            <a:r>
              <a:rPr lang="en-US" sz="1900" b="0" dirty="0"/>
              <a:t>. </a:t>
            </a:r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97840634-456A-4CF8-B7ED-0DFF9887F4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 rotWithShape="1">
          <a:blip r:embed="rId2"/>
          <a:srcRect l="23704" r="12080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6CADFDE4-FD76-4F33-B4D9-E8845052E3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01" y="6046286"/>
            <a:ext cx="1817621" cy="82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40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47EA93D-2DA8-4376-909E-B664B7E804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>
                <a:solidFill>
                  <a:schemeClr val="tx1"/>
                </a:solidFill>
              </a:rPr>
              <a:t>Osaaminen ja kehitys koulutasolla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AFEAC64-B491-408F-9363-4834A124F46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0002" y="1685676"/>
            <a:ext cx="5544164" cy="3831557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FontTx/>
              <a:buChar char="-"/>
            </a:pPr>
            <a:r>
              <a:rPr lang="fi-FI" b="0" dirty="0"/>
              <a:t>Koulujen väliset erot kasvaneet alkuopetuksen aikana. Ensimmäisen luokan alussa koulu selitti 5 % osaamisesta, kolmannen luokan alussa 10 %. </a:t>
            </a:r>
          </a:p>
          <a:p>
            <a:pPr marL="342900" indent="-342900">
              <a:buFontTx/>
              <a:buChar char="-"/>
            </a:pPr>
            <a:r>
              <a:rPr lang="fi-FI" b="0" dirty="0"/>
              <a:t>Valtaosassa kouluista on keskimääräinen osaamistaso on lähellä kansallista keskiarvoa. Ääripäissä koulujen keskiarvoissa on kuitenkin suuria eroja. </a:t>
            </a:r>
          </a:p>
          <a:p>
            <a:pPr marL="342900" indent="-342900">
              <a:buFontTx/>
              <a:buChar char="-"/>
            </a:pPr>
            <a:r>
              <a:rPr lang="fi-FI" b="0" dirty="0"/>
              <a:t>Alueiden eriytyminen luo koulujen välisiä eroja. Huoltajien koulutustausta näkyy myös koulutasolla.</a:t>
            </a:r>
          </a:p>
          <a:p>
            <a:pPr marL="342900" indent="-342900">
              <a:buFontTx/>
              <a:buChar char="-"/>
            </a:pPr>
            <a:r>
              <a:rPr lang="fi-FI" b="0" dirty="0"/>
              <a:t>Käytännössä kaikissa kouluissa on kuitenkin taidoiltaan monen tasoisia oppilaita.</a:t>
            </a:r>
          </a:p>
          <a:p>
            <a:pPr marL="342900" indent="-342900">
              <a:buFontTx/>
              <a:buChar char="-"/>
            </a:pPr>
            <a:r>
              <a:rPr lang="fi-FI" b="0" dirty="0"/>
              <a:t>Osaamisen kehittymisessä on suuria eroja koulujen välillä.</a:t>
            </a:r>
          </a:p>
          <a:p>
            <a:pPr marL="342900" indent="-342900">
              <a:buFontTx/>
              <a:buChar char="-"/>
            </a:pPr>
            <a:r>
              <a:rPr lang="fi-FI" b="0" dirty="0"/>
              <a:t>Osaaminen oli kehittynyt eniten niillä oppilailla, joiden ensimmäisen luokan opettajat olivat kaikkein kokeneimpia, ja niillä, joiden opettajat olivat erikoistuneet alkuopetukseen.</a:t>
            </a:r>
          </a:p>
          <a:p>
            <a:pPr marL="342900" indent="-342900">
              <a:buFontTx/>
              <a:buChar char="-"/>
            </a:pPr>
            <a:r>
              <a:rPr lang="fi-FI" b="0" i="0" u="none" strike="noStrike" dirty="0">
                <a:solidFill>
                  <a:srgbClr val="000000"/>
                </a:solidFill>
                <a:effectLst/>
              </a:rPr>
              <a:t>Opetusryhmän koko ei ollut yhteydessä osaamisen kehittymiseen, kun pienryhmät jätettiin analyysin ulkopuolelle.</a:t>
            </a:r>
            <a:endParaRPr lang="fi-FI" dirty="0"/>
          </a:p>
        </p:txBody>
      </p:sp>
      <p:graphicFrame>
        <p:nvGraphicFramePr>
          <p:cNvPr id="7" name="Sisällön paikkamerkki 6">
            <a:extLst>
              <a:ext uri="{FF2B5EF4-FFF2-40B4-BE49-F238E27FC236}">
                <a16:creationId xmlns:a16="http://schemas.microsoft.com/office/drawing/2014/main" id="{00000000-0008-0000-0000-00003C0000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sz="quarter" idx="18"/>
            <p:extLst>
              <p:ext uri="{D42A27DB-BD31-4B8C-83A1-F6EECF244321}">
                <p14:modId xmlns:p14="http://schemas.microsoft.com/office/powerpoint/2010/main" val="357098971"/>
              </p:ext>
            </p:extLst>
          </p:nvPr>
        </p:nvGraphicFramePr>
        <p:xfrm>
          <a:off x="7053226" y="3376827"/>
          <a:ext cx="4418772" cy="2482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Kaavio 5">
            <a:extLst>
              <a:ext uri="{FF2B5EF4-FFF2-40B4-BE49-F238E27FC236}">
                <a16:creationId xmlns:a16="http://schemas.microsoft.com/office/drawing/2014/main" id="{F8C1B9C0-C6D3-4395-AB66-4D0DF490F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8834211"/>
              </p:ext>
            </p:extLst>
          </p:nvPr>
        </p:nvGraphicFramePr>
        <p:xfrm>
          <a:off x="7074056" y="705473"/>
          <a:ext cx="4397942" cy="2482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8334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A6B8341-80D2-4F69-91AA-BDD888FA4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fi-FI" sz="4000" dirty="0">
                <a:latin typeface="+mn-lt"/>
              </a:rPr>
              <a:t>Kehitys matematiikassa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B1EC689-005E-4523-9942-41148A0AF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25278" cy="4351338"/>
          </a:xfrm>
        </p:spPr>
        <p:txBody>
          <a:bodyPr>
            <a:norm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900" b="0" dirty="0">
                <a:latin typeface="+mj-lt"/>
              </a:rPr>
              <a:t>Matematiikassa osaaminen kehittyi melko tasaisesti erikielisillä oppilailla.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900" b="0" dirty="0">
                <a:latin typeface="+mj-lt"/>
              </a:rPr>
              <a:t>Suomenkielisissä kouluissa osaamis-viidennesten kehitys matematiikassa oli melko tasaista. Eniten ja vähiten kehittyneen viidenneksen ero oli vain 11 pistettä.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900" b="0" dirty="0">
                <a:latin typeface="+mj-lt"/>
              </a:rPr>
              <a:t>Ruotsinkielisissä kouluissa erot olivat suurempia. Eniten ja vähiten kehittyneen viidenneksen ero oli 17 pistettä.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900" b="0" dirty="0">
                <a:latin typeface="+mj-lt"/>
              </a:rPr>
              <a:t>S2-oppilaiden kehitys eteni matematiikassa melko hyvin. Ensimmäisen luokan alimpaan viidennekseen sijoittuneiden S2-oppilaiden kehitys jäi vain kuusi pistettä muiden oppilaiden keskitasoisesta kehityksestä.</a:t>
            </a:r>
            <a:endParaRPr lang="fi-FI" sz="1900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F38DDCE6-03D5-4599-A6A3-2D42300FF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01" y="6046286"/>
            <a:ext cx="1817621" cy="824981"/>
          </a:xfrm>
          <a:prstGeom prst="rect">
            <a:avLst/>
          </a:prstGeom>
        </p:spPr>
      </p:pic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4C376376-5BE0-484D-A975-2958C00135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6228524" y="2303813"/>
            <a:ext cx="5125278" cy="4189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endParaRPr lang="fi-FI" dirty="0"/>
          </a:p>
          <a:p>
            <a:pPr marL="0" indent="0" fontAlgn="auto">
              <a:spcAft>
                <a:spcPts val="0"/>
              </a:spcAft>
              <a:buNone/>
            </a:pPr>
            <a:endParaRPr lang="fi-FI" dirty="0"/>
          </a:p>
          <a:p>
            <a:pPr marL="0" indent="0" fontAlgn="auto">
              <a:spcAft>
                <a:spcPts val="0"/>
              </a:spcAft>
              <a:buNone/>
            </a:pPr>
            <a:endParaRPr lang="fi-FI" dirty="0"/>
          </a:p>
          <a:p>
            <a:pPr marL="0" indent="0" fontAlgn="auto">
              <a:spcAft>
                <a:spcPts val="0"/>
              </a:spcAft>
              <a:buNone/>
            </a:pPr>
            <a:endParaRPr lang="fi-FI" dirty="0"/>
          </a:p>
          <a:p>
            <a:pPr marL="0" indent="0" fontAlgn="auto">
              <a:spcAft>
                <a:spcPts val="0"/>
              </a:spcAft>
              <a:buNone/>
            </a:pPr>
            <a:endParaRPr lang="fi-FI" dirty="0"/>
          </a:p>
          <a:p>
            <a:pPr marL="0" indent="0" fontAlgn="auto">
              <a:spcAft>
                <a:spcPts val="0"/>
              </a:spcAft>
              <a:buNone/>
            </a:pPr>
            <a:endParaRPr lang="fi-FI" dirty="0"/>
          </a:p>
          <a:p>
            <a:pPr marL="0" indent="0" fontAlgn="auto">
              <a:spcAft>
                <a:spcPts val="0"/>
              </a:spcAft>
              <a:buNone/>
            </a:pPr>
            <a:endParaRPr lang="fi-FI" dirty="0"/>
          </a:p>
          <a:p>
            <a:pPr marL="0" indent="0" fontAlgn="auto">
              <a:spcAft>
                <a:spcPts val="0"/>
              </a:spcAft>
              <a:buNone/>
            </a:pPr>
            <a:endParaRPr lang="fi-FI" dirty="0"/>
          </a:p>
          <a:p>
            <a:pPr marL="0" indent="0" fontAlgn="auto">
              <a:spcAft>
                <a:spcPts val="0"/>
              </a:spcAft>
              <a:buNone/>
            </a:pPr>
            <a:endParaRPr lang="fi-FI" sz="1800" dirty="0"/>
          </a:p>
        </p:txBody>
      </p:sp>
      <p:graphicFrame>
        <p:nvGraphicFramePr>
          <p:cNvPr id="7" name="Kaavio 6">
            <a:extLst>
              <a:ext uri="{FF2B5EF4-FFF2-40B4-BE49-F238E27FC236}">
                <a16:creationId xmlns:a16="http://schemas.microsoft.com/office/drawing/2014/main" id="{95A472CA-557F-42AE-B035-79D13BF38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9232643"/>
              </p:ext>
            </p:extLst>
          </p:nvPr>
        </p:nvGraphicFramePr>
        <p:xfrm>
          <a:off x="6375977" y="2303813"/>
          <a:ext cx="5242871" cy="310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50119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A6B8341-80D2-4F69-91AA-BDD888FA4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fi-FI" sz="4000" dirty="0">
                <a:latin typeface="+mn-lt"/>
              </a:rPr>
              <a:t>Kehitys äidinkielessä</a:t>
            </a:r>
            <a:br>
              <a:rPr lang="fi-FI" sz="4000" dirty="0">
                <a:latin typeface="+mn-lt"/>
              </a:rPr>
            </a:br>
            <a:endParaRPr lang="fi-FI" sz="4000" dirty="0">
              <a:latin typeface="+mn-lt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B1EC689-005E-4523-9942-41148A0AF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25278" cy="4351338"/>
          </a:xfrm>
        </p:spPr>
        <p:txBody>
          <a:bodyPr>
            <a:normAutofit fontScale="92500"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000" b="0" dirty="0">
                <a:latin typeface="+mj-lt"/>
              </a:rPr>
              <a:t>Äidinkielen taitojen kehityksessä oli suurempia eroja kuin matematiikan taitojen kehityksessä.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000" b="0" dirty="0">
                <a:latin typeface="+mj-lt"/>
              </a:rPr>
              <a:t>Suomenkielisissä kouluissa osaamisviidennesten kehitys äidinkielessä oli melko tasaista. Eniten ja vähiten kehittyneen viidenneksen ero oli vain 13 pistettä.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000" b="0" dirty="0">
                <a:latin typeface="+mj-lt"/>
              </a:rPr>
              <a:t>Ruotsinkielisissä kouluissa erot olivat selvästi suurempia. Eniten ja vähiten kehittyneen viidenneksen ero oli 27 pistettä.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000" b="0" dirty="0">
                <a:latin typeface="+mj-lt"/>
              </a:rPr>
              <a:t>S2-oppilailla kehitys oli sitä heikompaa, mitä matalampi oli ensimmäisen luokan lähtötaso. S2-oppilaista 52 prosenttia sijoittui ensimmäisen luokan osaamisen alimpaan viidennekseen.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F38DDCE6-03D5-4599-A6A3-2D42300FF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01" y="6046286"/>
            <a:ext cx="1817621" cy="824981"/>
          </a:xfrm>
          <a:prstGeom prst="rect">
            <a:avLst/>
          </a:prstGeom>
        </p:spPr>
      </p:pic>
      <p:graphicFrame>
        <p:nvGraphicFramePr>
          <p:cNvPr id="8" name="Kaavio 7">
            <a:extLst>
              <a:ext uri="{FF2B5EF4-FFF2-40B4-BE49-F238E27FC236}">
                <a16:creationId xmlns:a16="http://schemas.microsoft.com/office/drawing/2014/main" id="{B5A40F4D-EDEF-466D-BFDF-FD918A6D6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5250676"/>
              </p:ext>
            </p:extLst>
          </p:nvPr>
        </p:nvGraphicFramePr>
        <p:xfrm>
          <a:off x="6375979" y="2303813"/>
          <a:ext cx="5242869" cy="3106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85171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2B699BC-5EE5-4F85-A818-5B4FF81B0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dirty="0">
                <a:latin typeface="+mn-lt"/>
              </a:rPr>
              <a:t>Lähikoulu ja painotettu opetus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BFD1BC50-4783-4EE6-AC81-4B11FAC8AB1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i-FI" sz="2700" dirty="0">
                <a:latin typeface="+mj-lt"/>
                <a:cs typeface="Calibri Light" panose="020F0302020204030204" pitchFamily="34" charset="0"/>
              </a:rPr>
              <a:t>Kouluvalikointi näyttäytyy alkuopetusvaiheessa kansallisesti pienenä ilmiönä. Oppilaista 93 % aloitti ensimmäisen luokan ja 90 % kolmannen luokan lähikoulussaan. </a:t>
            </a:r>
          </a:p>
          <a:p>
            <a:r>
              <a:rPr lang="fi-FI" sz="2700" dirty="0">
                <a:latin typeface="+mj-lt"/>
                <a:cs typeface="Calibri Light" panose="020F0302020204030204" pitchFamily="34" charset="0"/>
              </a:rPr>
              <a:t>Yleisin mainittu syy kouluvalikointiin oli painotettu opetus, erikoisluokka tai kielivalinta. </a:t>
            </a:r>
          </a:p>
          <a:p>
            <a:r>
              <a:rPr lang="fi-FI" sz="2700" dirty="0">
                <a:latin typeface="+mj-lt"/>
                <a:cs typeface="Calibri Light" panose="020F0302020204030204" pitchFamily="34" charset="0"/>
              </a:rPr>
              <a:t>Oppilaiden osaaminen oli samalla tasolla sekä lähikoulun että muun koulun valinneilla.</a:t>
            </a:r>
          </a:p>
          <a:p>
            <a:r>
              <a:rPr lang="fi-FI" sz="2700" dirty="0">
                <a:latin typeface="+mj-lt"/>
                <a:cs typeface="Calibri Light" panose="020F0302020204030204" pitchFamily="34" charset="0"/>
              </a:rPr>
              <a:t>Painotettuun opetukseen oli ensimmäisellä luokalla valikoitunut taidoiltaan edistyneitä lapsia, joiden huoltajat olivat keskimääräistä koulutetumpia. </a:t>
            </a:r>
          </a:p>
          <a:p>
            <a:r>
              <a:rPr lang="fi-FI" sz="2700" dirty="0">
                <a:latin typeface="+mj-lt"/>
                <a:cs typeface="Calibri Light" panose="020F0302020204030204" pitchFamily="34" charset="0"/>
              </a:rPr>
              <a:t>Painotetun opetuksen oppilaiden osaamistaso alkuopetuksen jälkeen oli kuitenkin varsin tasainen riippumatta huoltajien koulutustaustasta.</a:t>
            </a:r>
            <a:endParaRPr lang="fi-FI" sz="2700" dirty="0">
              <a:latin typeface="+mj-lt"/>
            </a:endParaRPr>
          </a:p>
          <a:p>
            <a:endParaRPr lang="fi-FI" dirty="0"/>
          </a:p>
        </p:txBody>
      </p:sp>
      <p:graphicFrame>
        <p:nvGraphicFramePr>
          <p:cNvPr id="6" name="Sisällön paikkamerkki 5">
            <a:extLst>
              <a:ext uri="{FF2B5EF4-FFF2-40B4-BE49-F238E27FC236}">
                <a16:creationId xmlns:a16="http://schemas.microsoft.com/office/drawing/2014/main" id="{00000000-0008-0000-0000-0000150000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6102309"/>
              </p:ext>
            </p:extLst>
          </p:nvPr>
        </p:nvGraphicFramePr>
        <p:xfrm>
          <a:off x="6603124" y="1825625"/>
          <a:ext cx="5181600" cy="38499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74552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48A3FA3-BFEA-4F45-A504-D3D40B7A00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3" y="381000"/>
            <a:ext cx="10731165" cy="897610"/>
          </a:xfrm>
        </p:spPr>
        <p:txBody>
          <a:bodyPr/>
          <a:lstStyle/>
          <a:p>
            <a:r>
              <a:rPr lang="fi-FI" sz="4000" b="0" dirty="0">
                <a:solidFill>
                  <a:schemeClr val="tx1"/>
                </a:solidFill>
                <a:latin typeface="+mn-lt"/>
              </a:rPr>
              <a:t>Yhteenveto tuloksista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57AB148-5945-45AA-9099-B506526DC7F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0003" y="1121049"/>
            <a:ext cx="7207380" cy="4099068"/>
          </a:xfrm>
        </p:spPr>
        <p:txBody>
          <a:bodyPr>
            <a:no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900" b="0" dirty="0"/>
              <a:t>Tilanne kolmannen luokan alussa oli hyvin samanlainen kuin ensimmäisen luokan alussa. Alueelliset erot olivat pieniä. Suomen- ja ruotsinkielisten koulujen oppilaiden osaaminen oli samaa tasoa.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900" b="0" dirty="0"/>
              <a:t>Tyttöjen ja poikien väliset osaamiserot olivat yhtä pieniä kuin ensimmäisen luokan alussa. Sukupuoli selitti vain 0,5 % osaamisesta. Äidinkielen taidoissa ero oli kuitenkin hieman kasvanut.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900" b="0" dirty="0"/>
              <a:t>Osaamiserot olivat suuria yksilöiden välillä, kuten myös ensimmäisen luokan alussa ja edellisessä kolmannen luokan arvioinnissa 2005. Osalla oppilaista oli todella heikot taidot.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900" b="0" dirty="0"/>
              <a:t>Oppilaiden osaaminen kehittyi alkuopetuksen aikana yhtä hyvin eri puolilla maata tytöillä ja pojilla suomen- ja ruotsinkielisissä kouluissa. S2-oppilailla osaaminen oli kehittynyt selvästi heikommin kuin muilla.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900" b="0" dirty="0"/>
              <a:t>Osaaminen oli kuitenkin kehittynyt kouluissa eri tavoin. Koulujen väliset erot olivat kasvaneet alkuopetuksen aikana.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i-FI" sz="1950" b="0" dirty="0"/>
          </a:p>
          <a:p>
            <a:pPr>
              <a:spcAft>
                <a:spcPts val="600"/>
              </a:spcAft>
            </a:pPr>
            <a:br>
              <a:rPr lang="fi-FI" sz="1950" b="0" dirty="0"/>
            </a:br>
            <a:endParaRPr lang="fi-FI" sz="1950" b="0" dirty="0"/>
          </a:p>
        </p:txBody>
      </p:sp>
      <p:pic>
        <p:nvPicPr>
          <p:cNvPr id="7" name="Sisällön paikkamerkki 6" descr="Kuvituskuva, lapsi ja tablettitietokone">
            <a:extLst>
              <a:ext uri="{FF2B5EF4-FFF2-40B4-BE49-F238E27FC236}">
                <a16:creationId xmlns:a16="http://schemas.microsoft.com/office/drawing/2014/main" id="{A366DB17-D7F4-48AD-BBA2-F175DA3295AE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2"/>
          <a:stretch>
            <a:fillRect/>
          </a:stretch>
        </p:blipFill>
        <p:spPr>
          <a:xfrm>
            <a:off x="8244066" y="953145"/>
            <a:ext cx="3227931" cy="483420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801657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: Pyöristetyt kulmat 4">
            <a:extLst>
              <a:ext uri="{FF2B5EF4-FFF2-40B4-BE49-F238E27FC236}">
                <a16:creationId xmlns:a16="http://schemas.microsoft.com/office/drawing/2014/main" id="{15A3D1A4-E7B8-4FB8-A563-7AFCB7ECF5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8349" y="1202342"/>
            <a:ext cx="4805855" cy="2109380"/>
          </a:xfrm>
          <a:prstGeom prst="roundRect">
            <a:avLst/>
          </a:prstGeom>
          <a:solidFill>
            <a:srgbClr val="1595D3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: Pyöristetyt kulmat 12">
            <a:extLst>
              <a:ext uri="{FF2B5EF4-FFF2-40B4-BE49-F238E27FC236}">
                <a16:creationId xmlns:a16="http://schemas.microsoft.com/office/drawing/2014/main" id="{2F5D8D90-FC6B-4E90-BAC2-8E132BFD0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47945" y="3567648"/>
            <a:ext cx="4805855" cy="2109380"/>
          </a:xfrm>
          <a:prstGeom prst="roundRect">
            <a:avLst/>
          </a:prstGeom>
          <a:solidFill>
            <a:srgbClr val="897C80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56E4BC7E-87CA-43E7-84EE-14FC718D0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1564" y="3568589"/>
            <a:ext cx="4805855" cy="2109380"/>
          </a:xfrm>
          <a:prstGeom prst="roundRect">
            <a:avLst/>
          </a:prstGeom>
          <a:solidFill>
            <a:srgbClr val="F7A047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Suorakulmio: Pyöristetyt kulmat 8">
            <a:extLst>
              <a:ext uri="{FF2B5EF4-FFF2-40B4-BE49-F238E27FC236}">
                <a16:creationId xmlns:a16="http://schemas.microsoft.com/office/drawing/2014/main" id="{7032F5FD-B853-4B59-B135-A7404CF22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84731" y="1176730"/>
            <a:ext cx="4805855" cy="2109380"/>
          </a:xfrm>
          <a:prstGeom prst="roundRect">
            <a:avLst/>
          </a:prstGeom>
          <a:solidFill>
            <a:srgbClr val="7DCEA0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A6B8341-80D2-4F69-91AA-BDD888FA471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fi-FI" sz="4000" dirty="0">
                <a:latin typeface="+mn-lt"/>
              </a:rPr>
              <a:t>Suosituksia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F407736A-E6F6-41D4-89CF-35FA9284BB4F}"/>
              </a:ext>
            </a:extLst>
          </p:cNvPr>
          <p:cNvSpPr txBox="1"/>
          <p:nvPr/>
        </p:nvSpPr>
        <p:spPr>
          <a:xfrm>
            <a:off x="838199" y="1422675"/>
            <a:ext cx="466922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Alkuopetuksessa panostetaan kirjoitustaitojen ja tekstien tuottamisen harjoittelemiseen. </a:t>
            </a:r>
            <a:endParaRPr lang="fi-FI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fi-FI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i-FI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Kirjoitustaidot eivät kehity itsekseen lukutaidon rinnalla. On tärkeää harjoitella monipuolisesti tekstien tuottamista jo alkuopetuksessa ja pitää esillä monipuolisia tekstejä, jotta op-pilaat saavat hyvän pohjan ja malleja taitojen kehittymiselle. </a:t>
            </a:r>
            <a:endParaRPr lang="fi-FI" sz="1400" dirty="0"/>
          </a:p>
        </p:txBody>
      </p:sp>
      <p:sp>
        <p:nvSpPr>
          <p:cNvPr id="10" name="Tekstiruutu 9" descr="Koulun opetuskielen oppimiseen varataan riittävästi aikaa ja tukea. &#10;&#10;S2-oppilaat tarvitsevat aikaa ja systemaattista moni-ammatillista tukea kielitaitonsa kehittämiseen. On tärkeää edistää myös kaverisuhteiden muodostumista, jotta oppilaat voivat oppia toisiltaan.&#10;">
            <a:extLst>
              <a:ext uri="{FF2B5EF4-FFF2-40B4-BE49-F238E27FC236}">
                <a16:creationId xmlns:a16="http://schemas.microsoft.com/office/drawing/2014/main" id="{02915984-EE46-4411-BDCD-52DDAD680EFC}"/>
              </a:ext>
            </a:extLst>
          </p:cNvPr>
          <p:cNvSpPr txBox="1"/>
          <p:nvPr/>
        </p:nvSpPr>
        <p:spPr>
          <a:xfrm>
            <a:off x="6684582" y="1422675"/>
            <a:ext cx="470600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Koulun opetuskielen oppimiseen varataan riittävästi aikaa ja tukea. </a:t>
            </a:r>
          </a:p>
          <a:p>
            <a:endParaRPr lang="fi-FI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i-FI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S2-oppilaat tarvitsevat aikaa ja systemaattista moni-ammatillista tukea kielitaitonsa kehittämiseen. On tärkeää edistää myös kaverisuhteiden muodostumista, jotta oppilaat voivat oppia toisiltaan.</a:t>
            </a:r>
            <a:endParaRPr lang="fi-FI" sz="1400" dirty="0"/>
          </a:p>
        </p:txBody>
      </p:sp>
      <p:sp>
        <p:nvSpPr>
          <p:cNvPr id="11" name="Tekstiruutu 10" descr="Kunnat ja koulut huolehtivat opettajien hyvinvoinnista.&#10;&#10;Osaaminen kehittyi erityisesti niillä oppilailla, joiden opettajilla oli pitkä työkokemus luokanopettajana. On tärkeää huolehtia siitä, että opettajat jaksavat työssään ja opettajan ammatti pysyy houkuttelevana.">
            <a:extLst>
              <a:ext uri="{FF2B5EF4-FFF2-40B4-BE49-F238E27FC236}">
                <a16:creationId xmlns:a16="http://schemas.microsoft.com/office/drawing/2014/main" id="{B9D6679B-F632-4037-A185-CB31B26C8E02}"/>
              </a:ext>
            </a:extLst>
          </p:cNvPr>
          <p:cNvSpPr txBox="1"/>
          <p:nvPr/>
        </p:nvSpPr>
        <p:spPr>
          <a:xfrm>
            <a:off x="838200" y="3845310"/>
            <a:ext cx="46692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Kunnat ja koulut huolehtivat opettajien hyvinvoinnista.</a:t>
            </a:r>
          </a:p>
          <a:p>
            <a:endParaRPr lang="fi-FI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i-FI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Osaaminen kehittyi erityisesti niillä oppilailla, joiden opettajilla oli pitkä työkokemus luokanopettajana. On tärkeää huolehtia siitä, että opettajat jaksavat työssään ja opettajan ammatti pysyy houkuttelevana.</a:t>
            </a:r>
          </a:p>
          <a:p>
            <a:endParaRPr lang="fi-FI" sz="1400" dirty="0"/>
          </a:p>
        </p:txBody>
      </p:sp>
      <p:sp>
        <p:nvSpPr>
          <p:cNvPr id="14" name="Tekstiruutu 13" descr="Lukemisharrastuksen aloittamista ja ylläpitämistä tuetaan. &#10;&#10;Kouluissa on tarjottava säännöllisesti aikaa lukemiselle. Lukemisharrastus tukee sekä äidinkielen että matematiikan taitojen kehittymistä. Yhdessä lukemista perheessä kannattaa jatkaa myös sen jälkeen, kun lapsi on itse oppinut lukemaan.">
            <a:extLst>
              <a:ext uri="{FF2B5EF4-FFF2-40B4-BE49-F238E27FC236}">
                <a16:creationId xmlns:a16="http://schemas.microsoft.com/office/drawing/2014/main" id="{BB187FE6-14A5-4027-B913-7339B93EFDC8}"/>
              </a:ext>
            </a:extLst>
          </p:cNvPr>
          <p:cNvSpPr txBox="1"/>
          <p:nvPr/>
        </p:nvSpPr>
        <p:spPr>
          <a:xfrm>
            <a:off x="6684582" y="3722199"/>
            <a:ext cx="46692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Lukemisharrastuksen aloittamista ja ylläpitämistä tuetaan. </a:t>
            </a:r>
          </a:p>
          <a:p>
            <a:endParaRPr lang="fi-FI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i-FI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Kouluissa on tarjottava säännöllisesti aikaa lukemiselle. Lukemisharrastus tukee sekä äidinkielen että matematiikan taitojen kehittymistä. Yhdessä lukemista perheessä kannattaa jatkaa myös sen jälkeen, kun lapsi on itse oppinut lukemaan.</a:t>
            </a:r>
            <a:endParaRPr lang="fi-FI" sz="1400" dirty="0"/>
          </a:p>
          <a:p>
            <a:endParaRPr lang="fi-FI" sz="1400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F38DDCE6-03D5-4599-A6A3-2D42300FF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01" y="6046286"/>
            <a:ext cx="1817621" cy="82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717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4CF9D33-C585-4755-9046-A03A00D5AA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2140" y="364177"/>
            <a:ext cx="6536267" cy="2123266"/>
          </a:xfrm>
        </p:spPr>
        <p:txBody>
          <a:bodyPr/>
          <a:lstStyle/>
          <a:p>
            <a:r>
              <a:rPr lang="fi-FI" dirty="0"/>
              <a:t>Kiitos! </a:t>
            </a:r>
            <a:r>
              <a:rPr lang="fi-FI" dirty="0">
                <a:solidFill>
                  <a:srgbClr val="F7A047"/>
                </a:solidFill>
              </a:rPr>
              <a:t>Tack!</a:t>
            </a:r>
            <a:br>
              <a:rPr lang="fi-FI" dirty="0"/>
            </a:br>
            <a:endParaRPr 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C9CB94DF-0B56-4280-AFB1-DFF2A81F3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9821" y="1909263"/>
            <a:ext cx="1475578" cy="21232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463CE12E-A44D-4C10-BE1C-7819BE510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3358" y="4503512"/>
            <a:ext cx="1487072" cy="21232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1AA1968B-679C-46DB-AC4A-ADEC728F90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5093" y="4503511"/>
            <a:ext cx="1478190" cy="21232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1CD296C6-C37E-4131-B41A-8A2E7739C2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6925" y="1909262"/>
            <a:ext cx="1502014" cy="21232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8D1302C5-43D4-46ED-83BF-63AAA0445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6431" y="4810584"/>
            <a:ext cx="1825845" cy="18151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80E5FE70-257F-4C63-9D30-C87639D93B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7946" y="4861479"/>
            <a:ext cx="1242654" cy="17652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D1605602-5119-4079-AAEB-2C35807F2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00144" y="4873034"/>
            <a:ext cx="1246742" cy="17652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8A61E9E0-DBD3-4B8F-9B68-360042A71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7178" y="4847123"/>
            <a:ext cx="1248664" cy="1765299"/>
          </a:xfrm>
          <a:prstGeom prst="rect">
            <a:avLst/>
          </a:prstGeom>
          <a:ln w="9525" cmpd="sng">
            <a:solidFill>
              <a:schemeClr val="tx1"/>
            </a:solidFill>
          </a:ln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F18423E1-30A0-4DF6-9F0F-7AB3CC47F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5623" y="4517865"/>
            <a:ext cx="1478190" cy="209455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82B7C182-2168-4438-8FFD-C4E831EBE529}"/>
              </a:ext>
            </a:extLst>
          </p:cNvPr>
          <p:cNvSpPr txBox="1"/>
          <p:nvPr/>
        </p:nvSpPr>
        <p:spPr>
          <a:xfrm>
            <a:off x="1093304" y="1937972"/>
            <a:ext cx="3140765" cy="25545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sz="2000" b="1" dirty="0"/>
              <a:t>Julkaisut:</a:t>
            </a:r>
          </a:p>
          <a:p>
            <a:endParaRPr lang="fi-FI" sz="800" b="1" dirty="0"/>
          </a:p>
          <a:p>
            <a:r>
              <a:rPr lang="fi-FI" sz="1400" dirty="0"/>
              <a:t>https://tinyurl.com/pitkittaisarviointi</a:t>
            </a:r>
          </a:p>
          <a:p>
            <a:endParaRPr lang="fi-FI" sz="1100" b="1" dirty="0"/>
          </a:p>
          <a:p>
            <a:r>
              <a:rPr lang="fi-FI" sz="2000" b="1" dirty="0"/>
              <a:t>Lisätietoja: </a:t>
            </a:r>
          </a:p>
          <a:p>
            <a:endParaRPr lang="fi-FI" sz="800" b="1" dirty="0"/>
          </a:p>
          <a:p>
            <a:r>
              <a:rPr lang="fi-FI" sz="1400" dirty="0"/>
              <a:t>annette.ukkola@karvi.fi</a:t>
            </a:r>
          </a:p>
          <a:p>
            <a:r>
              <a:rPr lang="fi-FI" sz="1400" dirty="0"/>
              <a:t>chris.silverstrom@karvi.fi</a:t>
            </a:r>
          </a:p>
          <a:p>
            <a:r>
              <a:rPr lang="fi-FI" sz="1400" dirty="0"/>
              <a:t>jari.metsamuuronen@karvi.fi</a:t>
            </a:r>
          </a:p>
          <a:p>
            <a:endParaRPr lang="fi-FI" sz="1400" dirty="0"/>
          </a:p>
          <a:p>
            <a:r>
              <a:rPr lang="fi-FI" sz="1400" dirty="0"/>
              <a:t>#pitkittäisarviointi</a:t>
            </a:r>
          </a:p>
          <a:p>
            <a:r>
              <a:rPr lang="fi-FI" sz="1400" dirty="0"/>
              <a:t>#longitudinella</a:t>
            </a: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B6F6606D-A28B-4183-AEBF-95F49DD41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43669" y="1909262"/>
            <a:ext cx="1473661" cy="209455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08D97B65-0E39-4B8F-AF59-D689C4D05B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06243" y="1909263"/>
            <a:ext cx="1478191" cy="210285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50B0E2A1-BB93-450F-94AC-209F3C23E4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73347" y="2251163"/>
            <a:ext cx="1250124" cy="175265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2755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47A5BB41-1F8E-4662-B39A-17BFE6C03E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sz="4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Perusopetuksen oppimistulosten pitkittäisarviointi</a:t>
            </a:r>
            <a:endParaRPr lang="fi-FI" sz="4000" b="0" dirty="0">
              <a:solidFill>
                <a:srgbClr val="F7A04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90B51837-8AB5-418B-AC0C-BF51E9CCAB9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1785" y="1124262"/>
            <a:ext cx="10729383" cy="4812305"/>
          </a:xfrm>
        </p:spPr>
        <p:txBody>
          <a:bodyPr/>
          <a:lstStyle/>
          <a:p>
            <a:r>
              <a:rPr lang="fi-FI" sz="20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Kansallinen koulutuksen arviointikeskus (Karvi) käynnisti syksyllä 2018 perusopetuksen oppimistulosten pitkittäisarvioinnin, joka kohdistuu matematiikan ja äidinkielen ja kirjallisuuden taitoihin. </a:t>
            </a:r>
          </a:p>
          <a:p>
            <a:endParaRPr lang="fi-FI" sz="800" b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i-FI" sz="20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Oppilaiden osaamista arvioitiin </a:t>
            </a:r>
            <a:r>
              <a:rPr lang="fi-FI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ensimmäisen luokan ensimmäisinä viikkoina</a:t>
            </a:r>
            <a:r>
              <a:rPr lang="fi-FI" sz="20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</a:p>
          <a:p>
            <a:endParaRPr lang="fi-FI" sz="900" b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i-FI" sz="20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Samojen oppilaiden osaamista arvioitiin uudestaan </a:t>
            </a:r>
            <a:r>
              <a:rPr lang="fi-FI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kolmannen luokan alussa </a:t>
            </a:r>
            <a:r>
              <a:rPr lang="fi-FI" sz="20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syksyllä 2020. Arviointiin osallistui kansallisessa otoksessa </a:t>
            </a:r>
            <a:r>
              <a:rPr lang="fi-FI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8046 oppilasta </a:t>
            </a:r>
            <a:r>
              <a:rPr lang="fi-FI" sz="20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eri puolilta Suomea.</a:t>
            </a:r>
          </a:p>
          <a:p>
            <a:endParaRPr lang="fi-FI" sz="900" b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i-FI" sz="20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Oppilaat tekivät tehtäväsarjan tietokoneella tai tabletilla koulun opetuskielellä.</a:t>
            </a:r>
          </a:p>
        </p:txBody>
      </p:sp>
      <p:grpSp>
        <p:nvGrpSpPr>
          <p:cNvPr id="4" name="Ryhmä 3" descr="Kuvassa on esitetty pitkittäisarvioinnin aikajana vuodesta 2018 vuoteen 2027.">
            <a:extLst>
              <a:ext uri="{FF2B5EF4-FFF2-40B4-BE49-F238E27FC236}">
                <a16:creationId xmlns:a16="http://schemas.microsoft.com/office/drawing/2014/main" id="{02B4CD4C-DCC6-4469-B332-4DDB885C3AA3}"/>
              </a:ext>
            </a:extLst>
          </p:cNvPr>
          <p:cNvGrpSpPr/>
          <p:nvPr/>
        </p:nvGrpSpPr>
        <p:grpSpPr>
          <a:xfrm>
            <a:off x="2552700" y="4639114"/>
            <a:ext cx="6285442" cy="1628588"/>
            <a:chOff x="2552700" y="4639114"/>
            <a:chExt cx="6285442" cy="1628588"/>
          </a:xfrm>
        </p:grpSpPr>
        <p:grpSp>
          <p:nvGrpSpPr>
            <p:cNvPr id="2" name="Ryhmä 1">
              <a:extLst>
                <a:ext uri="{FF2B5EF4-FFF2-40B4-BE49-F238E27FC236}">
                  <a16:creationId xmlns:a16="http://schemas.microsoft.com/office/drawing/2014/main" id="{AC5A2F09-F0DA-424E-AA10-7BA518EAFFAF}"/>
                </a:ext>
              </a:extLst>
            </p:cNvPr>
            <p:cNvGrpSpPr/>
            <p:nvPr/>
          </p:nvGrpSpPr>
          <p:grpSpPr>
            <a:xfrm>
              <a:off x="2943437" y="4639114"/>
              <a:ext cx="5894705" cy="953770"/>
              <a:chOff x="2943437" y="4639114"/>
              <a:chExt cx="5894705" cy="953770"/>
            </a:xfrm>
          </p:grpSpPr>
          <p:cxnSp>
            <p:nvCxnSpPr>
              <p:cNvPr id="10" name="Suora nuoliyhdysviiva 9">
                <a:extLst>
                  <a:ext uri="{FF2B5EF4-FFF2-40B4-BE49-F238E27FC236}">
                    <a16:creationId xmlns:a16="http://schemas.microsoft.com/office/drawing/2014/main" id="{929CE020-2D18-4B1D-A4DE-1315D8155141}"/>
                  </a:ext>
                </a:extLst>
              </p:cNvPr>
              <p:cNvCxnSpPr/>
              <p:nvPr/>
            </p:nvCxnSpPr>
            <p:spPr>
              <a:xfrm>
                <a:off x="3049945" y="5133185"/>
                <a:ext cx="5788197" cy="0"/>
              </a:xfrm>
              <a:prstGeom prst="straightConnector1">
                <a:avLst/>
              </a:prstGeom>
              <a:ln w="38100">
                <a:solidFill>
                  <a:srgbClr val="0D93D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Ellipsi 11">
                <a:extLst>
                  <a:ext uri="{FF2B5EF4-FFF2-40B4-BE49-F238E27FC236}">
                    <a16:creationId xmlns:a16="http://schemas.microsoft.com/office/drawing/2014/main" id="{5916CF3D-8C8E-4F28-9128-ADAD127A858B}"/>
                  </a:ext>
                </a:extLst>
              </p:cNvPr>
              <p:cNvSpPr/>
              <p:nvPr/>
            </p:nvSpPr>
            <p:spPr>
              <a:xfrm>
                <a:off x="2943437" y="4647063"/>
                <a:ext cx="978010" cy="945821"/>
              </a:xfrm>
              <a:prstGeom prst="ellipse">
                <a:avLst/>
              </a:prstGeom>
              <a:solidFill>
                <a:srgbClr val="0D93D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" name="Ellipsi 12">
                <a:extLst>
                  <a:ext uri="{FF2B5EF4-FFF2-40B4-BE49-F238E27FC236}">
                    <a16:creationId xmlns:a16="http://schemas.microsoft.com/office/drawing/2014/main" id="{F123C77F-5172-4AA9-A36E-0B0F7806F774}"/>
                  </a:ext>
                </a:extLst>
              </p:cNvPr>
              <p:cNvSpPr/>
              <p:nvPr/>
            </p:nvSpPr>
            <p:spPr>
              <a:xfrm>
                <a:off x="4247451" y="4639114"/>
                <a:ext cx="978010" cy="945821"/>
              </a:xfrm>
              <a:prstGeom prst="ellipse">
                <a:avLst/>
              </a:prstGeom>
              <a:solidFill>
                <a:srgbClr val="85C598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" name="Ellipsi 13">
                <a:extLst>
                  <a:ext uri="{FF2B5EF4-FFF2-40B4-BE49-F238E27FC236}">
                    <a16:creationId xmlns:a16="http://schemas.microsoft.com/office/drawing/2014/main" id="{BAAA340A-F515-41B7-9EE9-5CEF88303491}"/>
                  </a:ext>
                </a:extLst>
              </p:cNvPr>
              <p:cNvSpPr/>
              <p:nvPr/>
            </p:nvSpPr>
            <p:spPr>
              <a:xfrm>
                <a:off x="6052397" y="4639114"/>
                <a:ext cx="978010" cy="94582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" name="Ellipsi 14">
                <a:extLst>
                  <a:ext uri="{FF2B5EF4-FFF2-40B4-BE49-F238E27FC236}">
                    <a16:creationId xmlns:a16="http://schemas.microsoft.com/office/drawing/2014/main" id="{B6BBDE68-F17C-44F1-AF85-E34C8E305006}"/>
                  </a:ext>
                </a:extLst>
              </p:cNvPr>
              <p:cNvSpPr/>
              <p:nvPr/>
            </p:nvSpPr>
            <p:spPr>
              <a:xfrm>
                <a:off x="7443875" y="4639114"/>
                <a:ext cx="978010" cy="945821"/>
              </a:xfrm>
              <a:prstGeom prst="ellipse">
                <a:avLst/>
              </a:prstGeom>
              <a:solidFill>
                <a:srgbClr val="EF9F3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" name="Tekstiruutu 62">
                <a:extLst>
                  <a:ext uri="{FF2B5EF4-FFF2-40B4-BE49-F238E27FC236}">
                    <a16:creationId xmlns:a16="http://schemas.microsoft.com/office/drawing/2014/main" id="{D3A96A36-B1EE-45F1-9C41-2E43964F03D5}"/>
                  </a:ext>
                </a:extLst>
              </p:cNvPr>
              <p:cNvSpPr txBox="1"/>
              <p:nvPr/>
            </p:nvSpPr>
            <p:spPr>
              <a:xfrm>
                <a:off x="3007047" y="4860829"/>
                <a:ext cx="803081" cy="460988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i-FI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1. lk</a:t>
                </a:r>
                <a:endParaRPr kumimoji="0" lang="fi-FI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Tekstiruutu 63">
                <a:extLst>
                  <a:ext uri="{FF2B5EF4-FFF2-40B4-BE49-F238E27FC236}">
                    <a16:creationId xmlns:a16="http://schemas.microsoft.com/office/drawing/2014/main" id="{E6AE8C92-F327-4504-83D9-EFE7F270D971}"/>
                  </a:ext>
                </a:extLst>
              </p:cNvPr>
              <p:cNvSpPr txBox="1"/>
              <p:nvPr/>
            </p:nvSpPr>
            <p:spPr>
              <a:xfrm>
                <a:off x="4319012" y="4860819"/>
                <a:ext cx="803081" cy="460988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i-FI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3. lk</a:t>
                </a:r>
                <a:endParaRPr kumimoji="0" lang="fi-FI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Tekstiruutu 64">
                <a:extLst>
                  <a:ext uri="{FF2B5EF4-FFF2-40B4-BE49-F238E27FC236}">
                    <a16:creationId xmlns:a16="http://schemas.microsoft.com/office/drawing/2014/main" id="{5EB07DF7-B3EC-4047-910B-515E2DD29C1C}"/>
                  </a:ext>
                </a:extLst>
              </p:cNvPr>
              <p:cNvSpPr txBox="1"/>
              <p:nvPr/>
            </p:nvSpPr>
            <p:spPr>
              <a:xfrm>
                <a:off x="7539291" y="4860833"/>
                <a:ext cx="803081" cy="460988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i-FI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9. lk</a:t>
                </a:r>
                <a:endParaRPr kumimoji="0" lang="fi-FI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Tekstiruutu 65">
                <a:extLst>
                  <a:ext uri="{FF2B5EF4-FFF2-40B4-BE49-F238E27FC236}">
                    <a16:creationId xmlns:a16="http://schemas.microsoft.com/office/drawing/2014/main" id="{B1DE7A1F-AACF-448B-9803-3677FD10DCB9}"/>
                  </a:ext>
                </a:extLst>
              </p:cNvPr>
              <p:cNvSpPr txBox="1"/>
              <p:nvPr/>
            </p:nvSpPr>
            <p:spPr>
              <a:xfrm>
                <a:off x="6131910" y="4860813"/>
                <a:ext cx="803081" cy="460988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i-FI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D93D2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7. lk</a:t>
                </a:r>
                <a:endParaRPr kumimoji="0" lang="fi-FI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0" name="Rectangle 17">
              <a:extLst>
                <a:ext uri="{FF2B5EF4-FFF2-40B4-BE49-F238E27FC236}">
                  <a16:creationId xmlns:a16="http://schemas.microsoft.com/office/drawing/2014/main" id="{10229351-0DA3-4C92-B686-641A43D8E6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2700" y="5513649"/>
              <a:ext cx="6010275" cy="7540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altLang="fi-FI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egoe UI" panose="020B0502040204020203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altLang="fi-FI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              2018                         2020	 	 2024	             2027</a:t>
              </a:r>
              <a:endParaRPr kumimoji="0" lang="fi-FI" alt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alt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5" name="Kuva 4">
            <a:extLst>
              <a:ext uri="{FF2B5EF4-FFF2-40B4-BE49-F238E27FC236}">
                <a16:creationId xmlns:a16="http://schemas.microsoft.com/office/drawing/2014/main" id="{3212C3F4-C1E1-44EB-9822-C0AC2E6E9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465479" y="4176907"/>
            <a:ext cx="914400" cy="914400"/>
          </a:xfrm>
          <a:prstGeom prst="rect">
            <a:avLst/>
          </a:prstGeom>
        </p:spPr>
      </p:pic>
      <p:pic>
        <p:nvPicPr>
          <p:cNvPr id="22" name="Kuva 21">
            <a:extLst>
              <a:ext uri="{FF2B5EF4-FFF2-40B4-BE49-F238E27FC236}">
                <a16:creationId xmlns:a16="http://schemas.microsoft.com/office/drawing/2014/main" id="{01EB3D19-2EAE-4381-A49C-A6648A0CB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501051" y="4176907"/>
            <a:ext cx="914400" cy="91440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E0DEFBE3-0FCA-4031-8406-BF8FF358F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8211" y="417690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5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29DBD39-6538-4787-8461-3A88B1DBCC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>
                <a:solidFill>
                  <a:schemeClr val="tx1"/>
                </a:solidFill>
              </a:rPr>
              <a:t>Mitä oppilaat osasivat </a:t>
            </a:r>
            <a:r>
              <a:rPr lang="fi-FI" dirty="0">
                <a:solidFill>
                  <a:srgbClr val="5798A2"/>
                </a:solidFill>
              </a:rPr>
              <a:t>ensimmäisen</a:t>
            </a:r>
            <a:r>
              <a:rPr lang="fi-FI" dirty="0">
                <a:solidFill>
                  <a:schemeClr val="tx1"/>
                </a:solidFill>
              </a:rPr>
              <a:t> luokan alussa?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7F79E43-76B2-4623-97A8-4E7CE16C2C2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611225" y="1167339"/>
            <a:ext cx="8097624" cy="467687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i-FI" sz="300" b="0" dirty="0">
              <a:solidFill>
                <a:schemeClr val="bg2">
                  <a:lumMod val="2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i-FI" sz="2400" dirty="0">
              <a:solidFill>
                <a:srgbClr val="D97F12"/>
              </a:solidFill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 dirty="0">
                <a:solidFill>
                  <a:srgbClr val="D97F12"/>
                </a:solidFill>
                <a:latin typeface="+mj-lt"/>
                <a:cs typeface="Arial" panose="020B0604020202020204" pitchFamily="34" charset="0"/>
              </a:rPr>
              <a:t>Keskitasoiset</a:t>
            </a:r>
            <a:r>
              <a:rPr lang="fi-FI" sz="2400" b="0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 oppilaat osasivat laskea yhteen- ja vähennyslaskuja </a:t>
            </a:r>
            <a:r>
              <a:rPr lang="fi-FI" sz="2400" dirty="0">
                <a:solidFill>
                  <a:srgbClr val="D97F12"/>
                </a:solidFill>
                <a:latin typeface="+mj-lt"/>
                <a:cs typeface="Arial" panose="020B0604020202020204" pitchFamily="34" charset="0"/>
              </a:rPr>
              <a:t>lukualueella 0–10</a:t>
            </a:r>
            <a:r>
              <a:rPr lang="fi-FI" sz="2400" b="0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fi-FI" sz="2400" b="0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Kymmenylitykset tuottivat heille kuitenkin vaikeuksia. </a:t>
            </a:r>
          </a:p>
          <a:p>
            <a:pPr marL="0" indent="0">
              <a:buNone/>
            </a:pPr>
            <a:r>
              <a:rPr lang="fi-FI" sz="2400" b="0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Heillä oli ymmärrystä </a:t>
            </a:r>
            <a:r>
              <a:rPr lang="fi-FI" sz="2400" dirty="0">
                <a:solidFill>
                  <a:srgbClr val="D97F12"/>
                </a:solidFill>
                <a:latin typeface="+mj-lt"/>
                <a:cs typeface="Arial" panose="020B0604020202020204" pitchFamily="34" charset="0"/>
              </a:rPr>
              <a:t>kellonajoista</a:t>
            </a:r>
            <a:r>
              <a:rPr lang="fi-FI" sz="2400" b="0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fi-FI" sz="2400" b="0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He osasivat seurata </a:t>
            </a:r>
            <a:r>
              <a:rPr lang="fi-FI" sz="2400" dirty="0">
                <a:solidFill>
                  <a:srgbClr val="D97F12"/>
                </a:solidFill>
                <a:latin typeface="+mj-lt"/>
                <a:cs typeface="Arial" panose="020B0604020202020204" pitchFamily="34" charset="0"/>
              </a:rPr>
              <a:t>kaksivaiheisia ohjeita</a:t>
            </a:r>
            <a:r>
              <a:rPr lang="fi-FI" sz="2400" b="0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fi-FI" sz="2400" b="0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He hallitsivat hyvin kirjain-äänne-vastaavuuden ja </a:t>
            </a:r>
            <a:r>
              <a:rPr lang="fi-FI" sz="2400" dirty="0">
                <a:solidFill>
                  <a:srgbClr val="D97F12"/>
                </a:solidFill>
                <a:latin typeface="+mj-lt"/>
                <a:cs typeface="Arial" panose="020B0604020202020204" pitchFamily="34" charset="0"/>
              </a:rPr>
              <a:t>lukivat</a:t>
            </a:r>
            <a:r>
              <a:rPr lang="fi-FI" sz="2400" b="0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 melko sujuvasti </a:t>
            </a:r>
            <a:r>
              <a:rPr lang="fi-FI" sz="2400" dirty="0">
                <a:solidFill>
                  <a:srgbClr val="D97F12"/>
                </a:solidFill>
                <a:latin typeface="+mj-lt"/>
                <a:cs typeface="Arial" panose="020B0604020202020204" pitchFamily="34" charset="0"/>
              </a:rPr>
              <a:t>sanoja</a:t>
            </a:r>
            <a:r>
              <a:rPr lang="fi-FI" sz="2400" b="0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600" b="0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Kuva 29">
            <a:extLst>
              <a:ext uri="{FF2B5EF4-FFF2-40B4-BE49-F238E27FC236}">
                <a16:creationId xmlns:a16="http://schemas.microsoft.com/office/drawing/2014/main" id="{0E96942A-4ECE-4206-A20E-F877EDD76D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6827" y="1257686"/>
            <a:ext cx="1105242" cy="972091"/>
          </a:xfrm>
          <a:custGeom>
            <a:avLst/>
            <a:gdLst/>
            <a:ahLst/>
            <a:cxnLst/>
            <a:rect l="l" t="t" r="r" b="b"/>
            <a:pathLst>
              <a:path w="3064284" h="3064284">
                <a:moveTo>
                  <a:pt x="166483" y="0"/>
                </a:moveTo>
                <a:lnTo>
                  <a:pt x="2897801" y="0"/>
                </a:lnTo>
                <a:cubicBezTo>
                  <a:pt x="2989747" y="0"/>
                  <a:pt x="3064284" y="74537"/>
                  <a:pt x="3064284" y="166483"/>
                </a:cubicBezTo>
                <a:lnTo>
                  <a:pt x="3064284" y="2897801"/>
                </a:lnTo>
                <a:cubicBezTo>
                  <a:pt x="3064284" y="2989747"/>
                  <a:pt x="2989747" y="3064284"/>
                  <a:pt x="2897801" y="3064284"/>
                </a:cubicBezTo>
                <a:lnTo>
                  <a:pt x="166483" y="3064284"/>
                </a:lnTo>
                <a:cubicBezTo>
                  <a:pt x="74537" y="3064284"/>
                  <a:pt x="0" y="2989747"/>
                  <a:pt x="0" y="2897801"/>
                </a:cubicBezTo>
                <a:lnTo>
                  <a:pt x="0" y="166483"/>
                </a:lnTo>
                <a:cubicBezTo>
                  <a:pt x="0" y="74537"/>
                  <a:pt x="74537" y="0"/>
                  <a:pt x="166483" y="0"/>
                </a:cubicBezTo>
                <a:close/>
              </a:path>
            </a:pathLst>
          </a:cu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551B3169-487F-4898-B2BC-594E90DC7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6827" y="2803249"/>
            <a:ext cx="1105242" cy="1105242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B6F3463F-CE57-4979-B3EC-BB293FAB1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4927" y="467897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742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29DBD39-6538-4787-8461-3A88B1DBCC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>
                <a:solidFill>
                  <a:schemeClr val="tx1"/>
                </a:solidFill>
              </a:rPr>
              <a:t>Mitä </a:t>
            </a:r>
            <a:r>
              <a:rPr lang="fi-FI" dirty="0">
                <a:solidFill>
                  <a:srgbClr val="5798A2"/>
                </a:solidFill>
              </a:rPr>
              <a:t>aloittelevat</a:t>
            </a:r>
            <a:r>
              <a:rPr lang="fi-FI" dirty="0">
                <a:solidFill>
                  <a:schemeClr val="tx1"/>
                </a:solidFill>
              </a:rPr>
              <a:t> oppilaat osasivat </a:t>
            </a:r>
            <a:r>
              <a:rPr lang="fi-FI" dirty="0">
                <a:solidFill>
                  <a:srgbClr val="5798A2"/>
                </a:solidFill>
              </a:rPr>
              <a:t>kolmannen</a:t>
            </a:r>
            <a:r>
              <a:rPr lang="fi-FI" dirty="0">
                <a:solidFill>
                  <a:schemeClr val="tx1"/>
                </a:solidFill>
              </a:rPr>
              <a:t> luokan alussa?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7F79E43-76B2-4623-97A8-4E7CE16C2C2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687184" y="1167339"/>
            <a:ext cx="9956298" cy="4676870"/>
          </a:xfrm>
        </p:spPr>
        <p:txBody>
          <a:bodyPr>
            <a:normAutofit/>
          </a:bodyPr>
          <a:lstStyle/>
          <a:p>
            <a:r>
              <a:rPr lang="fi-FI" sz="2400" dirty="0">
                <a:solidFill>
                  <a:srgbClr val="0B7DB1"/>
                </a:solidFill>
                <a:latin typeface="+mj-lt"/>
                <a:cs typeface="Arial" panose="020B0604020202020204" pitchFamily="34" charset="0"/>
              </a:rPr>
              <a:t>Matalimpia</a:t>
            </a:r>
            <a:r>
              <a:rPr lang="fi-FI" sz="2400" b="0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 pistemääriä saaneet oppilaat osasivat laskea yhteen </a:t>
            </a:r>
            <a:r>
              <a:rPr lang="fi-FI" sz="2400" dirty="0">
                <a:solidFill>
                  <a:srgbClr val="0B7DB1"/>
                </a:solidFill>
                <a:latin typeface="+mj-lt"/>
                <a:cs typeface="Arial" panose="020B0604020202020204" pitchFamily="34" charset="0"/>
              </a:rPr>
              <a:t>luvuilla 1–5</a:t>
            </a:r>
            <a:r>
              <a:rPr lang="fi-FI" sz="2400" b="0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. He tunnistivat </a:t>
            </a:r>
            <a:r>
              <a:rPr lang="fi-FI" sz="2400" dirty="0">
                <a:solidFill>
                  <a:srgbClr val="0B7DB1"/>
                </a:solidFill>
                <a:latin typeface="+mj-lt"/>
                <a:cs typeface="Arial" panose="020B0604020202020204" pitchFamily="34" charset="0"/>
              </a:rPr>
              <a:t>tasokuvioita</a:t>
            </a:r>
            <a:r>
              <a:rPr lang="fi-FI" sz="2400" b="0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mutta eivät kappaleita</a:t>
            </a:r>
            <a:r>
              <a:rPr lang="fi-FI" sz="2400" b="0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. He osasivat yhdistää </a:t>
            </a:r>
            <a:r>
              <a:rPr lang="fi-FI" sz="2400" dirty="0">
                <a:solidFill>
                  <a:srgbClr val="0B7DB1"/>
                </a:solidFill>
                <a:latin typeface="+mj-lt"/>
                <a:cs typeface="Arial" panose="020B0604020202020204" pitchFamily="34" charset="0"/>
              </a:rPr>
              <a:t>lyhyitä sanoja </a:t>
            </a:r>
            <a:r>
              <a:rPr lang="fi-FI" sz="2400" b="0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kuviin ja tunnistivat joitakin </a:t>
            </a:r>
            <a:r>
              <a:rPr lang="fi-FI" sz="2400" dirty="0">
                <a:solidFill>
                  <a:srgbClr val="0B7DB1"/>
                </a:solidFill>
                <a:latin typeface="+mj-lt"/>
                <a:cs typeface="Arial" panose="020B0604020202020204" pitchFamily="34" charset="0"/>
              </a:rPr>
              <a:t>ylä- ja alakäsitteitä</a:t>
            </a:r>
            <a:r>
              <a:rPr lang="fi-FI" sz="2400" b="0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. He osasivat muodostaa </a:t>
            </a:r>
            <a:r>
              <a:rPr lang="fi-FI" sz="2400" dirty="0">
                <a:solidFill>
                  <a:srgbClr val="0B7DB1"/>
                </a:solidFill>
                <a:latin typeface="+mj-lt"/>
                <a:cs typeface="Arial" panose="020B0604020202020204" pitchFamily="34" charset="0"/>
              </a:rPr>
              <a:t>kirjaimista</a:t>
            </a:r>
            <a:r>
              <a:rPr lang="fi-FI" sz="2400" b="0" dirty="0">
                <a:solidFill>
                  <a:srgbClr val="1598D7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fi-FI" sz="2400" b="0" dirty="0">
                <a:latin typeface="+mj-lt"/>
                <a:cs typeface="Arial" panose="020B0604020202020204" pitchFamily="34" charset="0"/>
              </a:rPr>
              <a:t>lyhyitä</a:t>
            </a:r>
            <a:r>
              <a:rPr lang="fi-FI" sz="2400" b="0" dirty="0">
                <a:solidFill>
                  <a:srgbClr val="1598D7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fi-FI" sz="2400" b="0" dirty="0">
                <a:latin typeface="+mj-lt"/>
                <a:cs typeface="Arial" panose="020B0604020202020204" pitchFamily="34" charset="0"/>
              </a:rPr>
              <a:t>sanoja</a:t>
            </a:r>
            <a:r>
              <a:rPr lang="fi-FI" sz="2400" b="0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, mutta lauseiden lukeminen tuotti monelle vaikeuksia.</a:t>
            </a:r>
          </a:p>
          <a:p>
            <a:pPr marL="0" indent="0">
              <a:buNone/>
            </a:pPr>
            <a:endParaRPr lang="fi-FI" sz="300" b="0" dirty="0">
              <a:solidFill>
                <a:schemeClr val="bg2">
                  <a:lumMod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" name="Kuva 202">
            <a:extLst>
              <a:ext uri="{FF2B5EF4-FFF2-40B4-BE49-F238E27FC236}">
                <a16:creationId xmlns:a16="http://schemas.microsoft.com/office/drawing/2014/main" id="{EEE23142-C5B6-430D-BF3E-291A3EA60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9627" y="2770571"/>
            <a:ext cx="1105242" cy="1078317"/>
          </a:xfrm>
          <a:custGeom>
            <a:avLst/>
            <a:gdLst/>
            <a:ahLst/>
            <a:cxnLst/>
            <a:rect l="l" t="t" r="r" b="b"/>
            <a:pathLst>
              <a:path w="2548728" h="2548728">
                <a:moveTo>
                  <a:pt x="107301" y="0"/>
                </a:moveTo>
                <a:lnTo>
                  <a:pt x="2441427" y="0"/>
                </a:lnTo>
                <a:cubicBezTo>
                  <a:pt x="2500688" y="0"/>
                  <a:pt x="2548728" y="48040"/>
                  <a:pt x="2548728" y="107301"/>
                </a:cubicBezTo>
                <a:lnTo>
                  <a:pt x="2548728" y="2441427"/>
                </a:lnTo>
                <a:cubicBezTo>
                  <a:pt x="2548728" y="2500688"/>
                  <a:pt x="2500688" y="2548728"/>
                  <a:pt x="2441427" y="2548728"/>
                </a:cubicBezTo>
                <a:lnTo>
                  <a:pt x="107301" y="2548728"/>
                </a:lnTo>
                <a:cubicBezTo>
                  <a:pt x="48040" y="2548728"/>
                  <a:pt x="0" y="2500688"/>
                  <a:pt x="0" y="2441427"/>
                </a:cubicBezTo>
                <a:lnTo>
                  <a:pt x="0" y="107301"/>
                </a:lnTo>
                <a:cubicBezTo>
                  <a:pt x="0" y="48040"/>
                  <a:pt x="48040" y="0"/>
                  <a:pt x="107301" y="0"/>
                </a:cubicBezTo>
                <a:close/>
              </a:path>
            </a:pathLst>
          </a:custGeom>
        </p:spPr>
      </p:pic>
      <p:pic>
        <p:nvPicPr>
          <p:cNvPr id="7" name="Kuva 73">
            <a:extLst>
              <a:ext uri="{FF2B5EF4-FFF2-40B4-BE49-F238E27FC236}">
                <a16:creationId xmlns:a16="http://schemas.microsoft.com/office/drawing/2014/main" id="{14129CA7-83C1-46C1-84D5-4BBCEB989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6552" y="1252562"/>
            <a:ext cx="1105241" cy="1078316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ED2B5276-1D74-46BE-A168-EF384551C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6552" y="4443985"/>
            <a:ext cx="1161453" cy="116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96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29DBD39-6538-4787-8461-3A88B1DBCC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>
                <a:solidFill>
                  <a:schemeClr val="tx1"/>
                </a:solidFill>
              </a:rPr>
              <a:t>Mitä </a:t>
            </a:r>
            <a:r>
              <a:rPr lang="fi-FI" dirty="0">
                <a:solidFill>
                  <a:srgbClr val="5798A2"/>
                </a:solidFill>
              </a:rPr>
              <a:t>keskitasoiset</a:t>
            </a:r>
            <a:r>
              <a:rPr lang="fi-FI" dirty="0">
                <a:solidFill>
                  <a:schemeClr val="tx1"/>
                </a:solidFill>
              </a:rPr>
              <a:t> oppilaat osasivat </a:t>
            </a:r>
            <a:r>
              <a:rPr lang="fi-FI" dirty="0">
                <a:solidFill>
                  <a:srgbClr val="5798A2"/>
                </a:solidFill>
              </a:rPr>
              <a:t>kolmannen</a:t>
            </a:r>
            <a:r>
              <a:rPr lang="fi-FI" dirty="0">
                <a:solidFill>
                  <a:schemeClr val="tx1"/>
                </a:solidFill>
              </a:rPr>
              <a:t> luokan alussa?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7F79E43-76B2-4623-97A8-4E7CE16C2C2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687184" y="1167339"/>
            <a:ext cx="9956298" cy="467687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i-FI" sz="300" b="0" dirty="0">
              <a:solidFill>
                <a:schemeClr val="bg2">
                  <a:lumMod val="2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i-FI" sz="2400" dirty="0">
              <a:solidFill>
                <a:srgbClr val="D97F12"/>
              </a:solidFill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i-FI" sz="2400" dirty="0">
              <a:solidFill>
                <a:srgbClr val="D97F12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i-FI" sz="2400" dirty="0">
              <a:solidFill>
                <a:srgbClr val="D97F12"/>
              </a:solidFill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 dirty="0">
                <a:solidFill>
                  <a:srgbClr val="D97F12"/>
                </a:solidFill>
                <a:latin typeface="+mj-lt"/>
                <a:cs typeface="Arial" panose="020B0604020202020204" pitchFamily="34" charset="0"/>
              </a:rPr>
              <a:t>Keskitasoiset</a:t>
            </a:r>
            <a:r>
              <a:rPr lang="fi-FI" sz="2400" b="0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 oppilaat osasivat laskea yhteen- ja vähennyslaskuja </a:t>
            </a:r>
            <a:r>
              <a:rPr lang="fi-FI" sz="2400" dirty="0">
                <a:solidFill>
                  <a:srgbClr val="D97F12"/>
                </a:solidFill>
                <a:latin typeface="+mj-lt"/>
                <a:cs typeface="Arial" panose="020B0604020202020204" pitchFamily="34" charset="0"/>
              </a:rPr>
              <a:t>lukualueella 0–100</a:t>
            </a:r>
            <a:r>
              <a:rPr lang="fi-FI" sz="2400" b="0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. Valtaosa heistä oli oivaltanut </a:t>
            </a:r>
            <a:r>
              <a:rPr lang="fi-FI" sz="2400" dirty="0">
                <a:solidFill>
                  <a:srgbClr val="D97F12"/>
                </a:solidFill>
                <a:latin typeface="+mj-lt"/>
                <a:cs typeface="Arial" panose="020B0604020202020204" pitchFamily="34" charset="0"/>
              </a:rPr>
              <a:t>kertolaskun</a:t>
            </a:r>
            <a:r>
              <a:rPr lang="fi-FI" sz="2400" b="0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 ja yhteenlaskun yhteyden. He lukivat sujuvasti </a:t>
            </a:r>
            <a:r>
              <a:rPr lang="fi-FI" sz="2400" dirty="0">
                <a:solidFill>
                  <a:srgbClr val="D97F12"/>
                </a:solidFill>
                <a:latin typeface="+mj-lt"/>
                <a:cs typeface="Arial" panose="020B0604020202020204" pitchFamily="34" charset="0"/>
              </a:rPr>
              <a:t>lausetasolla</a:t>
            </a:r>
            <a:r>
              <a:rPr lang="fi-FI" sz="2400" b="0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 ja osasivat </a:t>
            </a:r>
            <a:r>
              <a:rPr lang="fi-FI" sz="2400" dirty="0">
                <a:solidFill>
                  <a:srgbClr val="D97F12"/>
                </a:solidFill>
                <a:latin typeface="+mj-lt"/>
                <a:cs typeface="Arial" panose="020B0604020202020204" pitchFamily="34" charset="0"/>
              </a:rPr>
              <a:t>vastata kysymyksiin </a:t>
            </a:r>
            <a:r>
              <a:rPr lang="fi-FI" sz="2400" b="0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lukemansa perusteella. He tiesivät </a:t>
            </a:r>
            <a:r>
              <a:rPr lang="fi-FI" sz="2400" dirty="0">
                <a:solidFill>
                  <a:srgbClr val="D97F12"/>
                </a:solidFill>
                <a:latin typeface="+mj-lt"/>
                <a:cs typeface="Arial" panose="020B0604020202020204" pitchFamily="34" charset="0"/>
              </a:rPr>
              <a:t>ison ja pienen alkukirjaimen </a:t>
            </a:r>
            <a:r>
              <a:rPr lang="fi-FI" sz="2400" b="0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eron, tunnistivat </a:t>
            </a:r>
            <a:r>
              <a:rPr lang="fi-FI" sz="2400" dirty="0">
                <a:solidFill>
                  <a:srgbClr val="D97F12"/>
                </a:solidFill>
                <a:latin typeface="+mj-lt"/>
                <a:cs typeface="Arial" panose="020B0604020202020204" pitchFamily="34" charset="0"/>
              </a:rPr>
              <a:t>mainoksen</a:t>
            </a:r>
            <a:r>
              <a:rPr lang="fi-FI" sz="2400" b="0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 ja osasivat kertoa, mitä </a:t>
            </a:r>
            <a:r>
              <a:rPr lang="fi-FI" sz="2400" dirty="0">
                <a:solidFill>
                  <a:srgbClr val="D97F12"/>
                </a:solidFill>
                <a:latin typeface="+mj-lt"/>
                <a:cs typeface="Arial" panose="020B0604020202020204" pitchFamily="34" charset="0"/>
              </a:rPr>
              <a:t>runo käsittelee</a:t>
            </a:r>
            <a:r>
              <a:rPr lang="fi-FI" sz="2400" b="0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600" b="0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Kuva 202">
            <a:extLst>
              <a:ext uri="{FF2B5EF4-FFF2-40B4-BE49-F238E27FC236}">
                <a16:creationId xmlns:a16="http://schemas.microsoft.com/office/drawing/2014/main" id="{EEE23142-C5B6-430D-BF3E-291A3EA60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9627" y="2770571"/>
            <a:ext cx="1105242" cy="1078317"/>
          </a:xfrm>
          <a:custGeom>
            <a:avLst/>
            <a:gdLst/>
            <a:ahLst/>
            <a:cxnLst/>
            <a:rect l="l" t="t" r="r" b="b"/>
            <a:pathLst>
              <a:path w="2548728" h="2548728">
                <a:moveTo>
                  <a:pt x="107301" y="0"/>
                </a:moveTo>
                <a:lnTo>
                  <a:pt x="2441427" y="0"/>
                </a:lnTo>
                <a:cubicBezTo>
                  <a:pt x="2500688" y="0"/>
                  <a:pt x="2548728" y="48040"/>
                  <a:pt x="2548728" y="107301"/>
                </a:cubicBezTo>
                <a:lnTo>
                  <a:pt x="2548728" y="2441427"/>
                </a:lnTo>
                <a:cubicBezTo>
                  <a:pt x="2548728" y="2500688"/>
                  <a:pt x="2500688" y="2548728"/>
                  <a:pt x="2441427" y="2548728"/>
                </a:cubicBezTo>
                <a:lnTo>
                  <a:pt x="107301" y="2548728"/>
                </a:lnTo>
                <a:cubicBezTo>
                  <a:pt x="48040" y="2548728"/>
                  <a:pt x="0" y="2500688"/>
                  <a:pt x="0" y="2441427"/>
                </a:cubicBezTo>
                <a:lnTo>
                  <a:pt x="0" y="107301"/>
                </a:lnTo>
                <a:cubicBezTo>
                  <a:pt x="0" y="48040"/>
                  <a:pt x="48040" y="0"/>
                  <a:pt x="107301" y="0"/>
                </a:cubicBezTo>
                <a:close/>
              </a:path>
            </a:pathLst>
          </a:custGeom>
        </p:spPr>
      </p:pic>
      <p:pic>
        <p:nvPicPr>
          <p:cNvPr id="7" name="Kuva 73">
            <a:extLst>
              <a:ext uri="{FF2B5EF4-FFF2-40B4-BE49-F238E27FC236}">
                <a16:creationId xmlns:a16="http://schemas.microsoft.com/office/drawing/2014/main" id="{14129CA7-83C1-46C1-84D5-4BBCEB989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6552" y="1252562"/>
            <a:ext cx="1105241" cy="1078316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ED2B5276-1D74-46BE-A168-EF384551C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6552" y="4443985"/>
            <a:ext cx="1161453" cy="116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98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29DBD39-6538-4787-8461-3A88B1DBCC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>
                <a:solidFill>
                  <a:schemeClr val="tx1"/>
                </a:solidFill>
              </a:rPr>
              <a:t>Mitä </a:t>
            </a:r>
            <a:r>
              <a:rPr lang="fi-FI" dirty="0">
                <a:solidFill>
                  <a:srgbClr val="5798A2"/>
                </a:solidFill>
              </a:rPr>
              <a:t>edistyneet</a:t>
            </a:r>
            <a:r>
              <a:rPr lang="fi-FI" dirty="0">
                <a:solidFill>
                  <a:schemeClr val="tx1"/>
                </a:solidFill>
              </a:rPr>
              <a:t> oppilaat osasivat </a:t>
            </a:r>
            <a:r>
              <a:rPr lang="fi-FI" dirty="0">
                <a:solidFill>
                  <a:srgbClr val="5798A2"/>
                </a:solidFill>
              </a:rPr>
              <a:t>kolmannen</a:t>
            </a:r>
            <a:r>
              <a:rPr lang="fi-FI" dirty="0">
                <a:solidFill>
                  <a:schemeClr val="tx1"/>
                </a:solidFill>
              </a:rPr>
              <a:t> luokan alussa?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7F79E43-76B2-4623-97A8-4E7CE16C2C2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687184" y="1167339"/>
            <a:ext cx="9956298" cy="4676870"/>
          </a:xfrm>
        </p:spPr>
        <p:txBody>
          <a:bodyPr>
            <a:normAutofit/>
          </a:bodyPr>
          <a:lstStyle/>
          <a:p>
            <a:endParaRPr lang="fi-FI" sz="2400" dirty="0">
              <a:solidFill>
                <a:srgbClr val="0B7DB1"/>
              </a:solidFill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600" b="0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fi-FI" sz="2400" dirty="0">
              <a:solidFill>
                <a:srgbClr val="4EA669"/>
              </a:solidFill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i-FI" sz="2400" dirty="0">
              <a:solidFill>
                <a:srgbClr val="4EA669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i-FI" sz="2400" dirty="0">
              <a:solidFill>
                <a:srgbClr val="4EA669"/>
              </a:solidFill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i-FI" sz="2400" dirty="0">
              <a:solidFill>
                <a:srgbClr val="4EA669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i-FI" sz="2400" dirty="0">
              <a:solidFill>
                <a:srgbClr val="4EA669"/>
              </a:solidFill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 dirty="0">
                <a:solidFill>
                  <a:srgbClr val="4EA669"/>
                </a:solidFill>
                <a:latin typeface="+mj-lt"/>
                <a:cs typeface="Arial" panose="020B0604020202020204" pitchFamily="34" charset="0"/>
              </a:rPr>
              <a:t>Edistyneimmät</a:t>
            </a:r>
            <a:r>
              <a:rPr lang="fi-FI" sz="2400" b="0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 oppilaat laskivat sujuvasti yhteen- ja vähennyslaskuja </a:t>
            </a:r>
            <a:r>
              <a:rPr lang="fi-FI" sz="2400" dirty="0">
                <a:solidFill>
                  <a:srgbClr val="4EA669"/>
                </a:solidFill>
                <a:latin typeface="+mj-lt"/>
                <a:cs typeface="Arial" panose="020B0604020202020204" pitchFamily="34" charset="0"/>
              </a:rPr>
              <a:t>lukualueella 0–1000</a:t>
            </a:r>
            <a:r>
              <a:rPr lang="fi-FI" sz="2400" b="0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. He hallitsivat myös </a:t>
            </a:r>
            <a:r>
              <a:rPr lang="fi-FI" sz="2400" dirty="0">
                <a:solidFill>
                  <a:srgbClr val="4EA669"/>
                </a:solidFill>
                <a:latin typeface="+mj-lt"/>
                <a:cs typeface="Arial" panose="020B0604020202020204" pitchFamily="34" charset="0"/>
              </a:rPr>
              <a:t>jakolaskun</a:t>
            </a:r>
            <a:r>
              <a:rPr lang="fi-FI" sz="2400" b="0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 pienillä luvuilla, osasivat päätellä </a:t>
            </a:r>
            <a:r>
              <a:rPr lang="fi-FI" sz="2400" dirty="0">
                <a:solidFill>
                  <a:srgbClr val="4EA669"/>
                </a:solidFill>
                <a:latin typeface="+mj-lt"/>
                <a:cs typeface="Arial" panose="020B0604020202020204" pitchFamily="34" charset="0"/>
              </a:rPr>
              <a:t>yhtälöiden</a:t>
            </a:r>
            <a:r>
              <a:rPr lang="fi-FI" sz="2400" b="0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 ratkaisuja ja ymmärsivät myös </a:t>
            </a:r>
            <a:r>
              <a:rPr lang="fi-FI" sz="2400" dirty="0">
                <a:solidFill>
                  <a:srgbClr val="4EA669"/>
                </a:solidFill>
                <a:latin typeface="+mj-lt"/>
                <a:cs typeface="Arial" panose="020B0604020202020204" pitchFamily="34" charset="0"/>
              </a:rPr>
              <a:t>todennäköisyyksiä</a:t>
            </a:r>
            <a:r>
              <a:rPr lang="fi-FI" sz="2400" b="0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. He osasivat tehdä </a:t>
            </a:r>
            <a:r>
              <a:rPr lang="fi-FI" sz="2400" dirty="0">
                <a:solidFill>
                  <a:srgbClr val="4EA669"/>
                </a:solidFill>
                <a:latin typeface="+mj-lt"/>
                <a:cs typeface="Arial" panose="020B0604020202020204" pitchFamily="34" charset="0"/>
              </a:rPr>
              <a:t>tulkintoja</a:t>
            </a:r>
            <a:r>
              <a:rPr lang="fi-FI" sz="2400" b="0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 erilaisista teksteistä. He esittivät </a:t>
            </a:r>
            <a:r>
              <a:rPr lang="fi-FI" sz="2400" dirty="0">
                <a:solidFill>
                  <a:srgbClr val="4EA669"/>
                </a:solidFill>
                <a:latin typeface="+mj-lt"/>
                <a:cs typeface="Arial" panose="020B0604020202020204" pitchFamily="34" charset="0"/>
              </a:rPr>
              <a:t>perusteltuja mielipiteitä</a:t>
            </a:r>
            <a:r>
              <a:rPr lang="fi-FI" sz="2400" b="0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. He </a:t>
            </a:r>
            <a:r>
              <a:rPr lang="fi-FI" sz="2400" dirty="0">
                <a:solidFill>
                  <a:srgbClr val="4EA669"/>
                </a:solidFill>
                <a:latin typeface="+mj-lt"/>
                <a:cs typeface="Arial" panose="020B0604020202020204" pitchFamily="34" charset="0"/>
              </a:rPr>
              <a:t>kirjoittivat sujuvasti </a:t>
            </a:r>
            <a:r>
              <a:rPr lang="fi-FI" sz="2400" b="0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ja osoittivat myös monipuolista </a:t>
            </a:r>
            <a:r>
              <a:rPr lang="fi-FI" sz="2400" dirty="0">
                <a:solidFill>
                  <a:srgbClr val="4EA669"/>
                </a:solidFill>
                <a:latin typeface="+mj-lt"/>
                <a:cs typeface="Arial" panose="020B0604020202020204" pitchFamily="34" charset="0"/>
              </a:rPr>
              <a:t>monilukutaitoa</a:t>
            </a:r>
            <a:r>
              <a:rPr lang="fi-FI" sz="2400" b="0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.</a:t>
            </a:r>
            <a:endParaRPr lang="en-GB" sz="2400" b="0" dirty="0"/>
          </a:p>
        </p:txBody>
      </p:sp>
      <p:pic>
        <p:nvPicPr>
          <p:cNvPr id="6" name="Kuva 202">
            <a:extLst>
              <a:ext uri="{FF2B5EF4-FFF2-40B4-BE49-F238E27FC236}">
                <a16:creationId xmlns:a16="http://schemas.microsoft.com/office/drawing/2014/main" id="{EEE23142-C5B6-430D-BF3E-291A3EA60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9627" y="2770571"/>
            <a:ext cx="1105242" cy="1078317"/>
          </a:xfrm>
          <a:custGeom>
            <a:avLst/>
            <a:gdLst/>
            <a:ahLst/>
            <a:cxnLst/>
            <a:rect l="l" t="t" r="r" b="b"/>
            <a:pathLst>
              <a:path w="2548728" h="2548728">
                <a:moveTo>
                  <a:pt x="107301" y="0"/>
                </a:moveTo>
                <a:lnTo>
                  <a:pt x="2441427" y="0"/>
                </a:lnTo>
                <a:cubicBezTo>
                  <a:pt x="2500688" y="0"/>
                  <a:pt x="2548728" y="48040"/>
                  <a:pt x="2548728" y="107301"/>
                </a:cubicBezTo>
                <a:lnTo>
                  <a:pt x="2548728" y="2441427"/>
                </a:lnTo>
                <a:cubicBezTo>
                  <a:pt x="2548728" y="2500688"/>
                  <a:pt x="2500688" y="2548728"/>
                  <a:pt x="2441427" y="2548728"/>
                </a:cubicBezTo>
                <a:lnTo>
                  <a:pt x="107301" y="2548728"/>
                </a:lnTo>
                <a:cubicBezTo>
                  <a:pt x="48040" y="2548728"/>
                  <a:pt x="0" y="2500688"/>
                  <a:pt x="0" y="2441427"/>
                </a:cubicBezTo>
                <a:lnTo>
                  <a:pt x="0" y="107301"/>
                </a:lnTo>
                <a:cubicBezTo>
                  <a:pt x="0" y="48040"/>
                  <a:pt x="48040" y="0"/>
                  <a:pt x="107301" y="0"/>
                </a:cubicBezTo>
                <a:close/>
              </a:path>
            </a:pathLst>
          </a:custGeom>
        </p:spPr>
      </p:pic>
      <p:pic>
        <p:nvPicPr>
          <p:cNvPr id="7" name="Kuva 73">
            <a:extLst>
              <a:ext uri="{FF2B5EF4-FFF2-40B4-BE49-F238E27FC236}">
                <a16:creationId xmlns:a16="http://schemas.microsoft.com/office/drawing/2014/main" id="{14129CA7-83C1-46C1-84D5-4BBCEB989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6552" y="1252562"/>
            <a:ext cx="1105241" cy="1078316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ED2B5276-1D74-46BE-A168-EF384551C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6552" y="4443985"/>
            <a:ext cx="1161453" cy="116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903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A5BFBA5-A23E-4AF7-8C3B-28192A908B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Kokonaisosaaminen kolmannen luokan alussa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E3021E4-800C-4799-94E0-40BC137B78D9}"/>
              </a:ext>
            </a:extLst>
          </p:cNvPr>
          <p:cNvSpPr txBox="1">
            <a:spLocks/>
          </p:cNvSpPr>
          <p:nvPr/>
        </p:nvSpPr>
        <p:spPr>
          <a:xfrm>
            <a:off x="838200" y="1800225"/>
            <a:ext cx="5257800" cy="4258669"/>
          </a:xfrm>
        </p:spPr>
        <p:txBody>
          <a:bodyPr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Jokaiselle oppilaalle laskettiin kokonaistulos kaikkien tehtävien yhteispistemäärästä. 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Kansallinen keskiarvo asettui 506 pisteeseen. Keskihajonta oli 91 pistettä.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Heikoimpaan kymmeneen prosenttiin kuuluvat oppilaat saivat alle 347 pistettä ja parhaimpaan kymmeneen prosenttiin kuuluvat yli 666 pistettä. 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Yksilöiden väliset osaamiserot olivat todella suuria. 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fi-FI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fi-FI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fi-FI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fi-FI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</a:endParaRPr>
          </a:p>
        </p:txBody>
      </p:sp>
      <p:graphicFrame>
        <p:nvGraphicFramePr>
          <p:cNvPr id="8" name="Kaavio 7" descr="Oppilaiden kokonaisosaamisen jakauma noudatti melko hyvin normaalijakaumaa.">
            <a:extLst>
              <a:ext uri="{FF2B5EF4-FFF2-40B4-BE49-F238E27FC236}">
                <a16:creationId xmlns:a16="http://schemas.microsoft.com/office/drawing/2014/main" id="{00000000-0008-0000-0000-00003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5678393"/>
              </p:ext>
            </p:extLst>
          </p:nvPr>
        </p:nvGraphicFramePr>
        <p:xfrm>
          <a:off x="6453716" y="1800225"/>
          <a:ext cx="4997452" cy="33720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73969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14AE8F1-AB67-40CF-B331-787B4E800C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>
                <a:solidFill>
                  <a:schemeClr val="tx1"/>
                </a:solidFill>
              </a:rPr>
              <a:t>Osaamisen jakaumat kolmannen luokan alussa</a:t>
            </a:r>
          </a:p>
        </p:txBody>
      </p:sp>
      <p:graphicFrame>
        <p:nvGraphicFramePr>
          <p:cNvPr id="5" name="Sisällön paikkamerkki 4" descr="Tyttöjen ja poikien osaamisen jakaumat olivat hyvin päällekkäisiä">
            <a:extLst>
              <a:ext uri="{FF2B5EF4-FFF2-40B4-BE49-F238E27FC236}">
                <a16:creationId xmlns:a16="http://schemas.microsoft.com/office/drawing/2014/main" id="{00000000-0008-0000-0000-00002E000000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887430473"/>
              </p:ext>
            </p:extLst>
          </p:nvPr>
        </p:nvGraphicFramePr>
        <p:xfrm>
          <a:off x="778933" y="1265011"/>
          <a:ext cx="5108349" cy="3365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kstiruutu 5">
            <a:extLst>
              <a:ext uri="{FF2B5EF4-FFF2-40B4-BE49-F238E27FC236}">
                <a16:creationId xmlns:a16="http://schemas.microsoft.com/office/drawing/2014/main" id="{F1AF1D23-0792-4701-832D-E93CF04FBB52}"/>
              </a:ext>
            </a:extLst>
          </p:cNvPr>
          <p:cNvSpPr txBox="1"/>
          <p:nvPr/>
        </p:nvSpPr>
        <p:spPr>
          <a:xfrm>
            <a:off x="778933" y="4788860"/>
            <a:ext cx="49584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700" dirty="0">
                <a:effectLst/>
                <a:latin typeface="Calibri" panose="020F0502020204030204" pitchFamily="34" charset="0"/>
                <a:ea typeface="Freya"/>
              </a:rPr>
              <a:t>Tytöt saivat tehtävistä keskimäärin 512 pistettä ja pojat 501 pistettä. Osaamisen jakaumat olivat hyvin päällekkäisiä. P</a:t>
            </a:r>
            <a:r>
              <a:rPr lang="fi-FI" sz="1800" dirty="0">
                <a:effectLst/>
                <a:latin typeface="Calibri" panose="020F0502020204030204" pitchFamily="34" charset="0"/>
                <a:ea typeface="Freya"/>
              </a:rPr>
              <a:t>oikia oli tyttöjä enemmän osaamisen ääripäissä</a:t>
            </a:r>
            <a:r>
              <a:rPr lang="fi-FI" sz="1700" dirty="0">
                <a:effectLst/>
                <a:latin typeface="Calibri" panose="020F0502020204030204" pitchFamily="34" charset="0"/>
                <a:ea typeface="Freya"/>
              </a:rPr>
              <a:t>.</a:t>
            </a:r>
            <a:endParaRPr lang="fi-FI" sz="1700" dirty="0"/>
          </a:p>
        </p:txBody>
      </p:sp>
      <p:graphicFrame>
        <p:nvGraphicFramePr>
          <p:cNvPr id="7" name="Sisällön paikkamerkki 6" descr="Suomenkilisten koulujen jakauma noudatti normaalijakaumaa. Ruotsinkielisten koulujen jakaumassa erottui kaksi huippua.">
            <a:extLst>
              <a:ext uri="{FF2B5EF4-FFF2-40B4-BE49-F238E27FC236}">
                <a16:creationId xmlns:a16="http://schemas.microsoft.com/office/drawing/2014/main" id="{00000000-0008-0000-0000-000026000000}"/>
              </a:ext>
            </a:extLst>
          </p:cNvPr>
          <p:cNvGraphicFramePr>
            <a:graphicFrameLocks noGrp="1"/>
          </p:cNvGraphicFramePr>
          <p:nvPr>
            <p:ph sz="quarter" idx="18"/>
            <p:extLst>
              <p:ext uri="{D42A27DB-BD31-4B8C-83A1-F6EECF244321}">
                <p14:modId xmlns:p14="http://schemas.microsoft.com/office/powerpoint/2010/main" val="1116302350"/>
              </p:ext>
            </p:extLst>
          </p:nvPr>
        </p:nvGraphicFramePr>
        <p:xfrm>
          <a:off x="6454588" y="1265011"/>
          <a:ext cx="4957950" cy="3365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kstiruutu 7">
            <a:extLst>
              <a:ext uri="{FF2B5EF4-FFF2-40B4-BE49-F238E27FC236}">
                <a16:creationId xmlns:a16="http://schemas.microsoft.com/office/drawing/2014/main" id="{95D3F853-41C2-406F-B0CA-80A0529788D8}"/>
              </a:ext>
            </a:extLst>
          </p:cNvPr>
          <p:cNvSpPr txBox="1"/>
          <p:nvPr/>
        </p:nvSpPr>
        <p:spPr>
          <a:xfrm>
            <a:off x="6454588" y="4788860"/>
            <a:ext cx="49579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700" dirty="0">
                <a:effectLst/>
                <a:latin typeface="Calibri" panose="020F0502020204030204" pitchFamily="34" charset="0"/>
                <a:ea typeface="Freya"/>
              </a:rPr>
              <a:t>Suomenkielisissä kouluissa oppilaiden keskiarvo oli 507 pistettä ja ruotsinkielisissä kouluissa 499 pistettä. Kokonaisosaaminen oli samaa tasoa suomen- ja ruotsinkielisissä kouluissa.</a:t>
            </a:r>
            <a:endParaRPr lang="fi-FI" sz="1700" dirty="0"/>
          </a:p>
        </p:txBody>
      </p:sp>
    </p:spTree>
    <p:extLst>
      <p:ext uri="{BB962C8B-B14F-4D97-AF65-F5344CB8AC3E}">
        <p14:creationId xmlns:p14="http://schemas.microsoft.com/office/powerpoint/2010/main" val="2367691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80FB7-4A7A-40F1-B188-B07603B3B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kumimoji="0" lang="fi-FI" sz="3600" b="1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Kolmannen luokan osaamisen taustatekijät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Content Placeholder 2" descr="Osaamisen taustalla vaikuttivat esimerkiksi oppilaan syntymäkuukausi, kielitausta, huoltajien koulutustausta, lähisuvun oppimisvaikeudet, oppilaan asenne ja lukemisharrastus.">
            <a:extLst>
              <a:ext uri="{FF2B5EF4-FFF2-40B4-BE49-F238E27FC236}">
                <a16:creationId xmlns:a16="http://schemas.microsoft.com/office/drawing/2014/main" id="{77C42CD9-7964-4FB2-856E-0095E844A5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7157178"/>
              </p:ext>
            </p:extLst>
          </p:nvPr>
        </p:nvGraphicFramePr>
        <p:xfrm>
          <a:off x="838199" y="1436915"/>
          <a:ext cx="10928099" cy="4833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Kuva 3">
            <a:extLst>
              <a:ext uri="{FF2B5EF4-FFF2-40B4-BE49-F238E27FC236}">
                <a16:creationId xmlns:a16="http://schemas.microsoft.com/office/drawing/2014/main" id="{610D177A-8EEE-4124-9253-3851492F9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01" y="6046286"/>
            <a:ext cx="1817621" cy="82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326016"/>
      </p:ext>
    </p:extLst>
  </p:cSld>
  <p:clrMapOvr>
    <a:masterClrMapping/>
  </p:clrMapOvr>
</p:sld>
</file>

<file path=ppt/theme/theme1.xml><?xml version="1.0" encoding="utf-8"?>
<a:theme xmlns:a="http://schemas.openxmlformats.org/drawingml/2006/main" name="KARVI_FI_2015">
  <a:themeElements>
    <a:clrScheme name="Mukautettu 1">
      <a:dk1>
        <a:sysClr val="windowText" lastClr="000000"/>
      </a:dk1>
      <a:lt1>
        <a:srgbClr val="FFFFFF"/>
      </a:lt1>
      <a:dk2>
        <a:srgbClr val="28A7DA"/>
      </a:dk2>
      <a:lt2>
        <a:srgbClr val="958B81"/>
      </a:lt2>
      <a:accent1>
        <a:srgbClr val="0D93D2"/>
      </a:accent1>
      <a:accent2>
        <a:srgbClr val="C8DDF1"/>
      </a:accent2>
      <a:accent3>
        <a:srgbClr val="A7D0B3"/>
      </a:accent3>
      <a:accent4>
        <a:srgbClr val="DBEEE1"/>
      </a:accent4>
      <a:accent5>
        <a:srgbClr val="EDB354"/>
      </a:accent5>
      <a:accent6>
        <a:srgbClr val="FCE3C8"/>
      </a:accent6>
      <a:hlink>
        <a:srgbClr val="000000"/>
      </a:hlink>
      <a:folHlink>
        <a:srgbClr val="0D93D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  <a:extLst>
    <a:ext uri="{05A4C25C-085E-4340-85A3-A5531E510DB2}">
      <thm15:themeFamily xmlns:thm15="http://schemas.microsoft.com/office/thememl/2012/main" name="Esitys1" id="{1A410B61-038F-4BCD-8949-4DE98A9FCB73}" vid="{30C4B16E-58CC-4296-B232-0BBC67B778F5}"/>
    </a:ext>
  </a:extLst>
</a:theme>
</file>

<file path=ppt/theme/theme2.xml><?xml version="1.0" encoding="utf-8"?>
<a:theme xmlns:a="http://schemas.openxmlformats.org/drawingml/2006/main" name="Office Theme">
  <a:themeElements>
    <a:clrScheme name="Karv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D93D2"/>
      </a:accent1>
      <a:accent2>
        <a:srgbClr val="EF9F3C"/>
      </a:accent2>
      <a:accent3>
        <a:srgbClr val="958B81"/>
      </a:accent3>
      <a:accent4>
        <a:srgbClr val="FFC000"/>
      </a:accent4>
      <a:accent5>
        <a:srgbClr val="9B9170"/>
      </a:accent5>
      <a:accent6>
        <a:srgbClr val="5797A1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KARVI_FI_2015">
  <a:themeElements>
    <a:clrScheme name="KARVI">
      <a:dk1>
        <a:sysClr val="windowText" lastClr="000000"/>
      </a:dk1>
      <a:lt1>
        <a:srgbClr val="FFFFFF"/>
      </a:lt1>
      <a:dk2>
        <a:srgbClr val="0D93D2"/>
      </a:dk2>
      <a:lt2>
        <a:srgbClr val="958B81"/>
      </a:lt2>
      <a:accent1>
        <a:srgbClr val="0D93D2"/>
      </a:accent1>
      <a:accent2>
        <a:srgbClr val="C8DDF1"/>
      </a:accent2>
      <a:accent3>
        <a:srgbClr val="85C598"/>
      </a:accent3>
      <a:accent4>
        <a:srgbClr val="DBEEE1"/>
      </a:accent4>
      <a:accent5>
        <a:srgbClr val="EF9F3C"/>
      </a:accent5>
      <a:accent6>
        <a:srgbClr val="FCE3C8"/>
      </a:accent6>
      <a:hlink>
        <a:srgbClr val="000000"/>
      </a:hlink>
      <a:folHlink>
        <a:srgbClr val="0D93D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  <a:extLst>
    <a:ext uri="{05A4C25C-085E-4340-85A3-A5531E510DB2}">
      <thm15:themeFamily xmlns:thm15="http://schemas.microsoft.com/office/thememl/2012/main" name="Esitys1" id="{1A410B61-038F-4BCD-8949-4DE98A9FCB73}" vid="{30C4B16E-58CC-4296-B232-0BBC67B778F5}"/>
    </a:ext>
  </a:extLst>
</a:theme>
</file>

<file path=ppt/theme/theme4.xml><?xml version="1.0" encoding="utf-8"?>
<a:theme xmlns:a="http://schemas.openxmlformats.org/drawingml/2006/main" name="Mukautettu suunnittelumall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aportin tiivistelmä" id="{CA23CCDF-3CE5-4071-8D96-07C1554D4E0B}" vid="{933336D2-6633-45B2-8314-E805CBED8945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8350</TotalTime>
  <Words>1476</Words>
  <Application>Microsoft Office PowerPoint</Application>
  <PresentationFormat>Laajakuva</PresentationFormat>
  <Paragraphs>200</Paragraphs>
  <Slides>19</Slides>
  <Notes>9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4</vt:i4>
      </vt:variant>
      <vt:variant>
        <vt:lpstr>Dian otsikot</vt:lpstr>
      </vt:variant>
      <vt:variant>
        <vt:i4>19</vt:i4>
      </vt:variant>
    </vt:vector>
  </HeadingPairs>
  <TitlesOfParts>
    <vt:vector size="29" baseType="lpstr">
      <vt:lpstr>Arial</vt:lpstr>
      <vt:lpstr>Arial Narrow</vt:lpstr>
      <vt:lpstr>Calibri</vt:lpstr>
      <vt:lpstr>Calibri Light</vt:lpstr>
      <vt:lpstr>Georgia</vt:lpstr>
      <vt:lpstr>Wingdings</vt:lpstr>
      <vt:lpstr>KARVI_FI_2015</vt:lpstr>
      <vt:lpstr>Office Theme</vt:lpstr>
      <vt:lpstr>1_KARVI_FI_2015</vt:lpstr>
      <vt:lpstr>Mukautettu suunnittelumalli</vt:lpstr>
      <vt:lpstr>Perusopetuksen oppimistulosten pitkittäisarviointi   Matematiikan ja äidinkielen  taidot alkuopetuksessa 2018–2020</vt:lpstr>
      <vt:lpstr>Perusopetuksen oppimistulosten pitkittäisarviointi</vt:lpstr>
      <vt:lpstr>Mitä oppilaat osasivat ensimmäisen luokan alussa?</vt:lpstr>
      <vt:lpstr>Mitä aloittelevat oppilaat osasivat kolmannen luokan alussa?</vt:lpstr>
      <vt:lpstr>Mitä keskitasoiset oppilaat osasivat kolmannen luokan alussa? </vt:lpstr>
      <vt:lpstr>Mitä edistyneet oppilaat osasivat kolmannen luokan alussa?</vt:lpstr>
      <vt:lpstr>Kokonaisosaaminen kolmannen luokan alussa</vt:lpstr>
      <vt:lpstr>Osaamisen jakaumat kolmannen luokan alussa</vt:lpstr>
      <vt:lpstr>Kolmannen luokan osaamisen taustatekijät</vt:lpstr>
      <vt:lpstr>Ohjatut harrastukset   </vt:lpstr>
      <vt:lpstr>Kehitys alkuopetuksen aikana </vt:lpstr>
      <vt:lpstr>Kehityksen taustatekijät</vt:lpstr>
      <vt:lpstr>Osaaminen ja kehitys koulutasolla </vt:lpstr>
      <vt:lpstr>Kehitys matematiikassa</vt:lpstr>
      <vt:lpstr>Kehitys äidinkielessä </vt:lpstr>
      <vt:lpstr>Lähikoulu ja painotettu opetus</vt:lpstr>
      <vt:lpstr>Yhteenveto tuloksista</vt:lpstr>
      <vt:lpstr>Suosituksia</vt:lpstr>
      <vt:lpstr>Kiitos! Tack!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3. luokan oppimis-tulosten arviointi</dc:title>
  <dc:creator>Ukkola Annette</dc:creator>
  <cp:lastModifiedBy>Ukkola Annette (Karvi)</cp:lastModifiedBy>
  <cp:revision>78</cp:revision>
  <dcterms:created xsi:type="dcterms:W3CDTF">2020-09-28T08:26:18Z</dcterms:created>
  <dcterms:modified xsi:type="dcterms:W3CDTF">2023-02-06T11:45:59Z</dcterms:modified>
</cp:coreProperties>
</file>